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0" r:id="rId4"/>
    <p:sldId id="261" r:id="rId5"/>
    <p:sldId id="1272" r:id="rId6"/>
    <p:sldId id="1270" r:id="rId7"/>
    <p:sldId id="1268" r:id="rId8"/>
    <p:sldId id="265" r:id="rId9"/>
    <p:sldId id="127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1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6" r:id="rId28"/>
    <p:sldId id="287" r:id="rId29"/>
    <p:sldId id="288" r:id="rId30"/>
    <p:sldId id="289" r:id="rId31"/>
    <p:sldId id="325" r:id="rId32"/>
    <p:sldId id="293" r:id="rId33"/>
    <p:sldId id="294" r:id="rId34"/>
    <p:sldId id="324" r:id="rId35"/>
    <p:sldId id="321" r:id="rId36"/>
    <p:sldId id="318" r:id="rId37"/>
    <p:sldId id="312" r:id="rId38"/>
    <p:sldId id="314" r:id="rId39"/>
    <p:sldId id="315" r:id="rId40"/>
  </p:sldIdLst>
  <p:sldSz cx="9144000" cy="6858000" type="screen4x3"/>
  <p:notesSz cx="7010400" cy="9296400"/>
  <p:embeddedFontLst>
    <p:embeddedFont>
      <p:font typeface="Arial Black" panose="020B0A04020102020204" pitchFamily="3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  <p:embeddedFont>
      <p:font typeface="Ubuntu" panose="020B050403060203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jzt2Fomh50AfGekpIJBnGyEMSF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DA01C5-511B-4B50-932D-2C2956B892E0}">
  <a:tblStyle styleId="{43DA01C5-511B-4B50-932D-2C2956B892E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AF6"/>
          </a:solidFill>
        </a:fill>
      </a:tcStyle>
    </a:wholeTbl>
    <a:band1H>
      <a:tcTxStyle b="off" i="off"/>
      <a:tcStyle>
        <a:tcBdr/>
        <a:fill>
          <a:solidFill>
            <a:srgbClr val="CCD2E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D2E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89" Type="http://customschemas.google.com/relationships/presentationmetadata" Target="metadata"/><Relationship Id="rId7" Type="http://schemas.openxmlformats.org/officeDocument/2006/relationships/slide" Target="slides/slide6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, Heather R. (Heather)" userId="1374768d-2762-49d8-8622-cd0ae8bd6bde" providerId="ADAL" clId="{C6E975B5-7ACC-4438-A6E6-70D3FDF9D9C7}"/>
    <pc:docChg chg="modSld">
      <pc:chgData name="Mason, Heather R. (Heather)" userId="1374768d-2762-49d8-8622-cd0ae8bd6bde" providerId="ADAL" clId="{C6E975B5-7ACC-4438-A6E6-70D3FDF9D9C7}" dt="2023-07-21T16:57:11.269" v="1" actId="20577"/>
      <pc:docMkLst>
        <pc:docMk/>
      </pc:docMkLst>
      <pc:sldChg chg="modSp mod">
        <pc:chgData name="Mason, Heather R. (Heather)" userId="1374768d-2762-49d8-8622-cd0ae8bd6bde" providerId="ADAL" clId="{C6E975B5-7ACC-4438-A6E6-70D3FDF9D9C7}" dt="2023-07-21T16:57:11.269" v="1" actId="20577"/>
        <pc:sldMkLst>
          <pc:docMk/>
          <pc:sldMk cId="0" sldId="256"/>
        </pc:sldMkLst>
        <pc:spChg chg="mod">
          <ac:chgData name="Mason, Heather R. (Heather)" userId="1374768d-2762-49d8-8622-cd0ae8bd6bde" providerId="ADAL" clId="{C6E975B5-7ACC-4438-A6E6-70D3FDF9D9C7}" dt="2023-07-21T16:57:11.269" v="1" actId="20577"/>
          <ac:spMkLst>
            <pc:docMk/>
            <pc:sldMk cId="0" sldId="256"/>
            <ac:spMk id="20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372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2029" y="0"/>
            <a:ext cx="3038371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0627"/>
            <a:ext cx="3038372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2029" y="8830627"/>
            <a:ext cx="3038371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8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6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635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:notes"/>
          <p:cNvSpPr txBox="1">
            <a:spLocks noGrp="1"/>
          </p:cNvSpPr>
          <p:nvPr>
            <p:ph type="body" idx="1"/>
          </p:nvPr>
        </p:nvSpPr>
        <p:spPr>
          <a:xfrm>
            <a:off x="945418" y="4126527"/>
            <a:ext cx="5195766" cy="390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650875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:notes"/>
          <p:cNvSpPr txBox="1">
            <a:spLocks noGrp="1"/>
          </p:cNvSpPr>
          <p:nvPr>
            <p:ph type="body" idx="1"/>
          </p:nvPr>
        </p:nvSpPr>
        <p:spPr>
          <a:xfrm>
            <a:off x="945418" y="4126527"/>
            <a:ext cx="5195766" cy="390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650875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701040" y="4416427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400"/>
              <a:buNone/>
            </a:pPr>
            <a:r>
              <a:rPr lang="en-US"/>
              <a:t>T</a:t>
            </a:r>
            <a:endParaRPr/>
          </a:p>
        </p:txBody>
      </p:sp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3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9:notes"/>
          <p:cNvSpPr txBox="1">
            <a:spLocks noGrp="1"/>
          </p:cNvSpPr>
          <p:nvPr>
            <p:ph type="body" idx="1"/>
          </p:nvPr>
        </p:nvSpPr>
        <p:spPr>
          <a:xfrm>
            <a:off x="945418" y="4126527"/>
            <a:ext cx="5195766" cy="390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650875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6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22e637414e_0_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g122e637414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22e637414e_0_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g122e637414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5:notes"/>
          <p:cNvSpPr txBox="1">
            <a:spLocks noGrp="1"/>
          </p:cNvSpPr>
          <p:nvPr>
            <p:ph type="body" idx="1"/>
          </p:nvPr>
        </p:nvSpPr>
        <p:spPr>
          <a:xfrm>
            <a:off x="945418" y="4126527"/>
            <a:ext cx="5195766" cy="390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3" name="Google Shape;49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650875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6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3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8:notes"/>
          <p:cNvSpPr txBox="1">
            <a:spLocks noGrp="1"/>
          </p:cNvSpPr>
          <p:nvPr>
            <p:ph type="body" idx="1"/>
          </p:nvPr>
        </p:nvSpPr>
        <p:spPr>
          <a:xfrm>
            <a:off x="945418" y="4126527"/>
            <a:ext cx="5195766" cy="390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650875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7622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0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1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22e637414e_0_51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900" cy="4184100"/>
          </a:xfrm>
          <a:prstGeom prst="rect">
            <a:avLst/>
          </a:prstGeom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122e637414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1" name="Google Shape;53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0" name="Google Shape;720;p40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40:notes"/>
          <p:cNvSpPr txBox="1">
            <a:spLocks noGrp="1"/>
          </p:cNvSpPr>
          <p:nvPr>
            <p:ph type="sldNum" idx="12"/>
          </p:nvPr>
        </p:nvSpPr>
        <p:spPr>
          <a:xfrm>
            <a:off x="3972029" y="8830627"/>
            <a:ext cx="3038371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1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3" name="Google Shape;74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8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6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47be83f1b_0_105:notes"/>
          <p:cNvSpPr txBox="1">
            <a:spLocks noGrp="1"/>
          </p:cNvSpPr>
          <p:nvPr>
            <p:ph type="body" idx="1"/>
          </p:nvPr>
        </p:nvSpPr>
        <p:spPr>
          <a:xfrm>
            <a:off x="945418" y="4126527"/>
            <a:ext cx="51957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747be83f1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650875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1" name="Google Shape;53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012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47be83f1b_0_105:notes"/>
          <p:cNvSpPr txBox="1">
            <a:spLocks noGrp="1"/>
          </p:cNvSpPr>
          <p:nvPr>
            <p:ph type="body" idx="1"/>
          </p:nvPr>
        </p:nvSpPr>
        <p:spPr>
          <a:xfrm>
            <a:off x="945418" y="4126527"/>
            <a:ext cx="51957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747be83f1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650875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935252" y="4416108"/>
            <a:ext cx="5139898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1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2"/>
          <p:cNvSpPr txBox="1">
            <a:spLocks noGrp="1"/>
          </p:cNvSpPr>
          <p:nvPr>
            <p:ph type="dt" idx="10"/>
          </p:nvPr>
        </p:nvSpPr>
        <p:spPr>
          <a:xfrm>
            <a:off x="6580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/>
          <p:nvPr/>
        </p:nvSpPr>
        <p:spPr>
          <a:xfrm>
            <a:off x="5486400" y="5070475"/>
            <a:ext cx="16176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Google Shape;13;p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58536" y="6277075"/>
            <a:ext cx="3794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0390" y="6246900"/>
            <a:ext cx="28373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unrecognizable-crop-man-in-wristwatch-with-stethoscope-4021769/?utm_content=attributionCopyText&amp;utm_medium=referral&amp;utm_source=pexels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s://www.pexels.com/@karolina-grabowska?utm_content=attributionCopyText&amp;utm_medium=referral&amp;utm_source=pexe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jet-cloud-landing-aircraft-46148/?utm_content=attributionCopyText&amp;utm_medium=referral&amp;utm_source=pexels" TargetMode="External"/><Relationship Id="rId5" Type="http://schemas.openxmlformats.org/officeDocument/2006/relationships/hyperlink" Target="https://www.pexels.com/@pixabay?utm_content=attributionCopyText&amp;utm_medium=referral&amp;utm_source=pexels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s/photos/sword?utm_source=unsplash&amp;utm_medium=referral&amp;utm_content=creditCopyText" TargetMode="External"/><Relationship Id="rId4" Type="http://schemas.openxmlformats.org/officeDocument/2006/relationships/hyperlink" Target="https://unsplash.com/@mavrick?utm_source=unsplash&amp;utm_medium=referral&amp;utm_content=creditCopyTex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doctor?utm_source=unsplash&amp;utm_medium=referral&amp;utm_content=creditCopyText" TargetMode="External"/><Relationship Id="rId4" Type="http://schemas.openxmlformats.org/officeDocument/2006/relationships/hyperlink" Target="https://unsplash.com/@hush52?utm_source=unsplash&amp;utm_medium=referral&amp;utm_content=creditCopyTex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exels.com/photo/woman-in-blue-scrub-suit-wearing-white-mask-4066427/?utm_content=attributionCopyText&amp;utm_medium=referral&amp;utm_source=pexels" TargetMode="External"/><Relationship Id="rId4" Type="http://schemas.openxmlformats.org/officeDocument/2006/relationships/hyperlink" Target="https://www.pexels.com/@evgphotos?utm_content=attributionCopyText&amp;utm_medium=referral&amp;utm_source=pexel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finger-pointing?utm_source=unsplash&amp;utm_medium=referral&amp;utm_content=creditCopyText" TargetMode="External"/><Relationship Id="rId4" Type="http://schemas.openxmlformats.org/officeDocument/2006/relationships/hyperlink" Target="https://unsplash.com/@adigold1?utm_source=unsplash&amp;utm_medium=referral&amp;utm_content=creditCopyTex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nsplash.com/s/photos/upset-doctor?utm_source=unsplash&amp;utm_medium=referral&amp;utm_content=creditCopyText" TargetMode="External"/><Relationship Id="rId4" Type="http://schemas.openxmlformats.org/officeDocument/2006/relationships/hyperlink" Target="https://unsplash.com/@jonathanborba?utm_source=unsplash&amp;utm_medium=referral&amp;utm_content=creditCopyTex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nsplash.com/s/photos/surgery?utm_source=unsplash&amp;utm_medium=referral&amp;utm_content=creditCopyText" TargetMode="External"/><Relationship Id="rId5" Type="http://schemas.openxmlformats.org/officeDocument/2006/relationships/hyperlink" Target="https://unsplash.com/@nci?utm_source=unsplash&amp;utm_medium=referral&amp;utm_content=creditCopyText" TargetMode="Externa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splash.com/s/photos/doctor?utm_source=unsplash&amp;utm_medium=referral&amp;utm_content=creditCopyText" TargetMode="External"/><Relationship Id="rId4" Type="http://schemas.openxmlformats.org/officeDocument/2006/relationships/hyperlink" Target="https://unsplash.com/@mullyadii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nsplash.com/s/photos/doctor?utm_source=unsplash&amp;utm_medium=referral&amp;utm_content=creditCopyText" TargetMode="External"/><Relationship Id="rId4" Type="http://schemas.openxmlformats.org/officeDocument/2006/relationships/hyperlink" Target="https://unsplash.com/@nci?utm_source=unsplash&amp;utm_medium=referral&amp;utm_content=creditCopyTex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/photos/worried-doctor?utm_source=unsplash&amp;utm_medium=referral&amp;utm_content=creditCopyText" TargetMode="External"/><Relationship Id="rId4" Type="http://schemas.openxmlformats.org/officeDocument/2006/relationships/hyperlink" Target="https://unsplash.com/@gallarotti?utm_source=unsplash&amp;utm_medium=referral&amp;utm_content=creditCopyTex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nsplash.com/s/photos/rocks-stacked?utm_source=unsplash&amp;utm_medium=referral&amp;utm_content=creditCopyText" TargetMode="External"/><Relationship Id="rId4" Type="http://schemas.openxmlformats.org/officeDocument/2006/relationships/hyperlink" Target="https://unsplash.com/@jeremythomasphoto?utm_source=unsplash&amp;utm_medium=referral&amp;utm_content=creditCopyTex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doctor?utm_source=unsplash&amp;utm_medium=referral&amp;utm_content=creditCopyText" TargetMode="External"/><Relationship Id="rId3" Type="http://schemas.openxmlformats.org/officeDocument/2006/relationships/image" Target="../media/image23.jpg"/><Relationship Id="rId7" Type="http://schemas.openxmlformats.org/officeDocument/2006/relationships/hyperlink" Target="https://unsplash.com/@nci?utm_source=unsplash&amp;utm_medium=referral&amp;utm_content=creditCopyTex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s/photos/doctor-group?utm_source=unsplash&amp;utm_medium=referral&amp;utm_content=creditCopyText" TargetMode="External"/><Relationship Id="rId5" Type="http://schemas.openxmlformats.org/officeDocument/2006/relationships/hyperlink" Target="https://unsplash.com/@habibdadkhah?utm_source=unsplash&amp;utm_medium=referral&amp;utm_content=creditCopyText" TargetMode="Externa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grayscale-photo-of-road-closed-3907990/?utm_content=attributionCopyText&amp;utm_medium=referral&amp;utm_source=pexels" TargetMode="External"/><Relationship Id="rId4" Type="http://schemas.openxmlformats.org/officeDocument/2006/relationships/hyperlink" Target="https://www.pexels.com/@ellie-burgin-1661546?utm_content=attributionCopyText&amp;utm_medium=referral&amp;utm_source=pexel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nsplash.com/s/photos/door-open-to-sea?utm_source=unsplash&amp;utm_medium=referral&amp;utm_content=creditCopyText" TargetMode="External"/><Relationship Id="rId4" Type="http://schemas.openxmlformats.org/officeDocument/2006/relationships/hyperlink" Target="https://unsplash.com/@kalisaveer?utm_source=unsplash&amp;utm_medium=referral&amp;utm_content=creditCopyText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s/photos/moon?utm_source=unsplash&amp;utm_medium=referral&amp;utm_content=creditCopyText" TargetMode="External"/><Relationship Id="rId4" Type="http://schemas.openxmlformats.org/officeDocument/2006/relationships/hyperlink" Target="https://unsplash.com/@nasa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nsplash.com/s/photos/door-open-to-sea?utm_source=unsplash&amp;utm_medium=referral&amp;utm_content=creditCopyText" TargetMode="External"/><Relationship Id="rId4" Type="http://schemas.openxmlformats.org/officeDocument/2006/relationships/hyperlink" Target="https://unsplash.com/@kalisaveer?utm_source=unsplash&amp;utm_medium=referral&amp;utm_content=creditCopyTe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nsplash.com/s/photos/upset-doctor?utm_source=unsplash&amp;utm_medium=referral&amp;utm_content=creditCopyText" TargetMode="External"/><Relationship Id="rId4" Type="http://schemas.openxmlformats.org/officeDocument/2006/relationships/hyperlink" Target="https://unsplash.com/@jonathanborba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559676" y="392149"/>
            <a:ext cx="7772400" cy="187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Peer Support: Key to sustaining our wellbeing</a:t>
            </a:r>
            <a:b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dirty="0"/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1371600" y="2346434"/>
            <a:ext cx="6400800" cy="3528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Jo Shapiro, MD, FACS, FRCSI (hon)</a:t>
            </a:r>
            <a:br>
              <a:rPr lang="en-US" sz="4000" dirty="0">
                <a:latin typeface="Calibri"/>
                <a:ea typeface="Calibri"/>
                <a:cs typeface="Calibri"/>
                <a:sym typeface="Calibri"/>
              </a:rPr>
            </a:b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Associate Professor, Otolaryngology Head and Neck Surgery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Harvard Medical School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Consultant, Dept of Surgery</a:t>
            </a: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Massachusetts General Hospital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Faculty, Center for Medical Simulation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Boston, MA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800"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2800" dirty="0"/>
          </a:p>
        </p:txBody>
      </p:sp>
      <p:pic>
        <p:nvPicPr>
          <p:cNvPr id="202" name="Google Shape;202;p1" descr="http://www.bwhpikenotes.org/Employee_Resources/Logos/Images/HMS_Affiliate_201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5907" y="6468470"/>
            <a:ext cx="1936397" cy="33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"/>
          <p:cNvPicPr preferRelativeResize="0"/>
          <p:nvPr/>
        </p:nvPicPr>
        <p:blipFill rotWithShape="1">
          <a:blip r:embed="rId4">
            <a:alphaModFix/>
          </a:blip>
          <a:srcRect l="11433"/>
          <a:stretch/>
        </p:blipFill>
        <p:spPr>
          <a:xfrm>
            <a:off x="62175" y="6381425"/>
            <a:ext cx="2663625" cy="39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1"/>
          <p:cNvGrpSpPr/>
          <p:nvPr/>
        </p:nvGrpSpPr>
        <p:grpSpPr>
          <a:xfrm>
            <a:off x="0" y="6192250"/>
            <a:ext cx="9144000" cy="665700"/>
            <a:chOff x="0" y="6268450"/>
            <a:chExt cx="9144000" cy="665700"/>
          </a:xfrm>
        </p:grpSpPr>
        <p:grpSp>
          <p:nvGrpSpPr>
            <p:cNvPr id="205" name="Google Shape;205;p1"/>
            <p:cNvGrpSpPr/>
            <p:nvPr/>
          </p:nvGrpSpPr>
          <p:grpSpPr>
            <a:xfrm>
              <a:off x="0" y="6268450"/>
              <a:ext cx="9144000" cy="665700"/>
              <a:chOff x="0" y="6268450"/>
              <a:chExt cx="9144000" cy="665700"/>
            </a:xfrm>
          </p:grpSpPr>
          <p:sp>
            <p:nvSpPr>
              <p:cNvPr id="206" name="Google Shape;206;p1"/>
              <p:cNvSpPr/>
              <p:nvPr/>
            </p:nvSpPr>
            <p:spPr>
              <a:xfrm>
                <a:off x="0" y="6268450"/>
                <a:ext cx="9144000" cy="665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07" name="Google Shape;207;p1" descr="http://www.bwhpikenotes.org/Employee_Resources/Logos/Images/HMS_Affiliate_2013.gif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165907" y="6468470"/>
                <a:ext cx="1936397" cy="330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8" name="Google Shape;208;p1"/>
            <p:cNvPicPr preferRelativeResize="0"/>
            <p:nvPr/>
          </p:nvPicPr>
          <p:blipFill rotWithShape="1">
            <a:blip r:embed="rId4">
              <a:alphaModFix/>
            </a:blip>
            <a:srcRect l="11433"/>
            <a:stretch/>
          </p:blipFill>
          <p:spPr>
            <a:xfrm>
              <a:off x="62175" y="6381425"/>
              <a:ext cx="2663625" cy="390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2"/>
          <p:cNvGrpSpPr/>
          <p:nvPr/>
        </p:nvGrpSpPr>
        <p:grpSpPr>
          <a:xfrm>
            <a:off x="1245900" y="1834698"/>
            <a:ext cx="6297900" cy="1764398"/>
            <a:chOff x="1245900" y="1834698"/>
            <a:chExt cx="6297900" cy="1764398"/>
          </a:xfrm>
        </p:grpSpPr>
        <p:pic>
          <p:nvPicPr>
            <p:cNvPr id="284" name="Google Shape;284;p12"/>
            <p:cNvPicPr preferRelativeResize="0"/>
            <p:nvPr/>
          </p:nvPicPr>
          <p:blipFill rotWithShape="1">
            <a:blip r:embed="rId3">
              <a:alphaModFix/>
            </a:blip>
            <a:srcRect t="1811" r="4489" b="26872"/>
            <a:stretch/>
          </p:blipFill>
          <p:spPr>
            <a:xfrm>
              <a:off x="1245900" y="1840597"/>
              <a:ext cx="3129643" cy="175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2"/>
            <p:cNvPicPr preferRelativeResize="0"/>
            <p:nvPr/>
          </p:nvPicPr>
          <p:blipFill rotWithShape="1">
            <a:blip r:embed="rId4">
              <a:alphaModFix/>
            </a:blip>
            <a:srcRect r="17702" b="22624"/>
            <a:stretch/>
          </p:blipFill>
          <p:spPr>
            <a:xfrm>
              <a:off x="4724391" y="1834698"/>
              <a:ext cx="2819400" cy="17643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2"/>
            <p:cNvSpPr txBox="1"/>
            <p:nvPr/>
          </p:nvSpPr>
          <p:spPr>
            <a:xfrm>
              <a:off x="2113250" y="3283800"/>
              <a:ext cx="2262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Photo by 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Pixabay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from 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Pexels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 txBox="1"/>
            <p:nvPr/>
          </p:nvSpPr>
          <p:spPr>
            <a:xfrm>
              <a:off x="5281500" y="3283800"/>
              <a:ext cx="2262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Photo by 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 Grabowska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from 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Pexels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Helmreich’s observations: </a:t>
            </a:r>
            <a:br>
              <a:rPr lang="en-US"/>
            </a:br>
            <a:r>
              <a:rPr lang="en-US" sz="3600"/>
              <a:t>Similarity between medicine and aviation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289" name="Google Shape;289;p12"/>
          <p:cNvSpPr txBox="1">
            <a:spLocks noGrp="1"/>
          </p:cNvSpPr>
          <p:nvPr>
            <p:ph type="body" idx="1"/>
          </p:nvPr>
        </p:nvSpPr>
        <p:spPr>
          <a:xfrm>
            <a:off x="533400" y="3745598"/>
            <a:ext cx="80010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“…[both stress] the need for perfection and a deep perception of personal invulnerability…” </a:t>
            </a:r>
            <a:endParaRPr/>
          </a:p>
        </p:txBody>
      </p:sp>
      <p:sp>
        <p:nvSpPr>
          <p:cNvPr id="290" name="Google Shape;290;p12"/>
          <p:cNvSpPr txBox="1"/>
          <p:nvPr/>
        </p:nvSpPr>
        <p:spPr>
          <a:xfrm>
            <a:off x="1295400" y="5715000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Helmreich, Davies. </a:t>
            </a:r>
            <a:b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Culture, Threat and Error: Lessons From Aviation. </a:t>
            </a:r>
            <a:b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J Anesth 2004; 51:6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8"/>
          <p:cNvSpPr txBox="1">
            <a:spLocks noGrp="1"/>
          </p:cNvSpPr>
          <p:nvPr>
            <p:ph type="ctrTitle"/>
          </p:nvPr>
        </p:nvSpPr>
        <p:spPr>
          <a:xfrm>
            <a:off x="685800" y="4671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“Healthcare Heroes”</a:t>
            </a:r>
            <a:endParaRPr/>
          </a:p>
        </p:txBody>
      </p:sp>
      <p:sp>
        <p:nvSpPr>
          <p:cNvPr id="296" name="Google Shape;296;p68"/>
          <p:cNvSpPr txBox="1"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Double-edged sword</a:t>
            </a:r>
            <a:endParaRPr/>
          </a:p>
        </p:txBody>
      </p:sp>
      <p:grpSp>
        <p:nvGrpSpPr>
          <p:cNvPr id="297" name="Google Shape;297;p68"/>
          <p:cNvGrpSpPr/>
          <p:nvPr/>
        </p:nvGrpSpPr>
        <p:grpSpPr>
          <a:xfrm>
            <a:off x="1586113" y="2291525"/>
            <a:ext cx="5971776" cy="3893374"/>
            <a:chOff x="1586113" y="3214500"/>
            <a:chExt cx="5971776" cy="3893374"/>
          </a:xfrm>
        </p:grpSpPr>
        <p:pic>
          <p:nvPicPr>
            <p:cNvPr id="298" name="Google Shape;298;p68"/>
            <p:cNvPicPr preferRelativeResize="0"/>
            <p:nvPr/>
          </p:nvPicPr>
          <p:blipFill rotWithShape="1">
            <a:blip r:embed="rId3">
              <a:alphaModFix/>
            </a:blip>
            <a:srcRect l="9370" t="13073" r="790" b="6371"/>
            <a:stretch/>
          </p:blipFill>
          <p:spPr>
            <a:xfrm>
              <a:off x="1586113" y="3214500"/>
              <a:ext cx="5971776" cy="3893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68"/>
            <p:cNvSpPr txBox="1"/>
            <p:nvPr/>
          </p:nvSpPr>
          <p:spPr>
            <a:xfrm>
              <a:off x="5295575" y="6723125"/>
              <a:ext cx="2262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-US" sz="700" u="sng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Ricardo Cruz</a:t>
              </a:r>
              <a:r>
                <a:rPr lang="en-US" sz="70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-US" sz="700" u="sng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>
            <a:spLocks noGrp="1"/>
          </p:cNvSpPr>
          <p:nvPr>
            <p:ph type="title"/>
          </p:nvPr>
        </p:nvSpPr>
        <p:spPr>
          <a:xfrm>
            <a:off x="533400" y="365125"/>
            <a:ext cx="3840085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Culture of Medicine</a:t>
            </a:r>
            <a:endParaRPr dirty="0"/>
          </a:p>
        </p:txBody>
      </p:sp>
      <p:sp>
        <p:nvSpPr>
          <p:cNvPr id="305" name="Google Shape;305;p13"/>
          <p:cNvSpPr txBox="1">
            <a:spLocks noGrp="1"/>
          </p:cNvSpPr>
          <p:nvPr>
            <p:ph type="body" idx="1"/>
          </p:nvPr>
        </p:nvSpPr>
        <p:spPr>
          <a:xfrm>
            <a:off x="76200" y="2286000"/>
            <a:ext cx="5181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/>
              <a:t>High value on putting </a:t>
            </a:r>
            <a:br>
              <a:rPr lang="en-US"/>
            </a:br>
            <a:r>
              <a:rPr lang="en-US"/>
              <a:t>our head down, </a:t>
            </a:r>
            <a:br>
              <a:rPr lang="en-US"/>
            </a:br>
            <a:r>
              <a:rPr lang="en-US"/>
              <a:t>getting our work done: </a:t>
            </a:r>
            <a:br>
              <a:rPr lang="en-US"/>
            </a:br>
            <a:r>
              <a:rPr lang="en-US" i="1">
                <a:solidFill>
                  <a:srgbClr val="92D050"/>
                </a:solidFill>
              </a:rPr>
              <a:t>do your job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/>
              <a:t>It’s not supposed to hurt: </a:t>
            </a:r>
            <a:r>
              <a:rPr lang="en-US" i="1">
                <a:solidFill>
                  <a:srgbClr val="92D050"/>
                </a:solidFill>
              </a:rPr>
              <a:t>walk it off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/>
              <a:t>We usually can </a:t>
            </a:r>
            <a:r>
              <a:rPr lang="en-US" i="1">
                <a:solidFill>
                  <a:schemeClr val="accent2"/>
                </a:solidFill>
              </a:rPr>
              <a:t>fix</a:t>
            </a:r>
            <a:r>
              <a:rPr lang="en-US"/>
              <a:t> things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  <p:grpSp>
        <p:nvGrpSpPr>
          <p:cNvPr id="306" name="Google Shape;306;p13"/>
          <p:cNvGrpSpPr/>
          <p:nvPr/>
        </p:nvGrpSpPr>
        <p:grpSpPr>
          <a:xfrm>
            <a:off x="4770517" y="10"/>
            <a:ext cx="4371856" cy="6857997"/>
            <a:chOff x="4770517" y="10"/>
            <a:chExt cx="4371856" cy="6857997"/>
          </a:xfrm>
        </p:grpSpPr>
        <p:pic>
          <p:nvPicPr>
            <p:cNvPr id="307" name="Google Shape;307;p13"/>
            <p:cNvPicPr preferRelativeResize="0"/>
            <p:nvPr/>
          </p:nvPicPr>
          <p:blipFill rotWithShape="1">
            <a:blip r:embed="rId3">
              <a:alphaModFix/>
            </a:blip>
            <a:srcRect l="35791" r="21719"/>
            <a:stretch/>
          </p:blipFill>
          <p:spPr>
            <a:xfrm>
              <a:off x="4770517" y="10"/>
              <a:ext cx="4371856" cy="6857997"/>
            </a:xfrm>
            <a:custGeom>
              <a:avLst/>
              <a:gdLst/>
              <a:ahLst/>
              <a:cxnLst/>
              <a:rect l="l" t="t" r="r" b="b"/>
              <a:pathLst>
                <a:path w="6313150" h="6857997" extrusionOk="0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308" name="Google Shape;308;p13"/>
            <p:cNvSpPr txBox="1"/>
            <p:nvPr/>
          </p:nvSpPr>
          <p:spPr>
            <a:xfrm>
              <a:off x="6422470" y="6332114"/>
              <a:ext cx="26367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Photo by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Hush Naidoo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on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14"/>
          <p:cNvGrpSpPr/>
          <p:nvPr/>
        </p:nvGrpSpPr>
        <p:grpSpPr>
          <a:xfrm>
            <a:off x="5674573" y="2672317"/>
            <a:ext cx="2455125" cy="2619375"/>
            <a:chOff x="3707550" y="1981200"/>
            <a:chExt cx="2455125" cy="2619375"/>
          </a:xfrm>
        </p:grpSpPr>
        <p:pic>
          <p:nvPicPr>
            <p:cNvPr id="314" name="Google Shape;314;p14"/>
            <p:cNvPicPr preferRelativeResize="0"/>
            <p:nvPr/>
          </p:nvPicPr>
          <p:blipFill rotWithShape="1">
            <a:blip r:embed="rId3">
              <a:alphaModFix/>
            </a:blip>
            <a:srcRect l="24005" t="16191" r="24011"/>
            <a:stretch/>
          </p:blipFill>
          <p:spPr>
            <a:xfrm>
              <a:off x="3707550" y="1981200"/>
              <a:ext cx="2440950" cy="261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14"/>
            <p:cNvSpPr txBox="1"/>
            <p:nvPr/>
          </p:nvSpPr>
          <p:spPr>
            <a:xfrm>
              <a:off x="3900375" y="4308075"/>
              <a:ext cx="2262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Photo by 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EVG Culture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from 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Pexels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14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folHlink"/>
                </a:solidFill>
              </a:rPr>
              <a:t>Emotional impact of 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errors on clinicians</a:t>
            </a:r>
            <a:endParaRPr>
              <a:solidFill>
                <a:schemeClr val="folHlink"/>
              </a:solidFill>
            </a:endParaRPr>
          </a:p>
        </p:txBody>
      </p:sp>
      <p:sp>
        <p:nvSpPr>
          <p:cNvPr id="317" name="Google Shape;317;p14"/>
          <p:cNvSpPr txBox="1">
            <a:spLocks noGrp="1"/>
          </p:cNvSpPr>
          <p:nvPr>
            <p:ph type="body" idx="4294967295"/>
          </p:nvPr>
        </p:nvSpPr>
        <p:spPr>
          <a:xfrm>
            <a:off x="310150" y="1600200"/>
            <a:ext cx="42618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Sadness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Shame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Char char="•"/>
            </a:pPr>
            <a:r>
              <a:rPr lang="en-US" i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Fear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Char char="•"/>
            </a:pPr>
            <a:r>
              <a:rPr lang="en-US" i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Anger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Isolation/loneliness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 txBox="1">
            <a:spLocks noGrp="1"/>
          </p:cNvSpPr>
          <p:nvPr>
            <p:ph type="title" idx="4294967295"/>
          </p:nvPr>
        </p:nvSpPr>
        <p:spPr>
          <a:xfrm>
            <a:off x="457200" y="3132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Fantasy</a:t>
            </a:r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subTitle" idx="4294967295"/>
          </p:nvPr>
        </p:nvSpPr>
        <p:spPr>
          <a:xfrm>
            <a:off x="1253067" y="2705099"/>
            <a:ext cx="6400800" cy="269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No more shame and blame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 Culture: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 accountability </a:t>
            </a:r>
            <a:r>
              <a:rPr lang="en-US" sz="3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systems accountability</a:t>
            </a:r>
            <a:endParaRPr sz="32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/>
          <p:nvPr/>
        </p:nvSpPr>
        <p:spPr>
          <a:xfrm>
            <a:off x="381000" y="4038600"/>
            <a:ext cx="84582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Following patient death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Referrals dropped by 54% for female surgeons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 a small stagnation of referrals for male surgeons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83808" y="304800"/>
            <a:ext cx="5576383" cy="328678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7"/>
          <p:cNvSpPr txBox="1"/>
          <p:nvPr/>
        </p:nvSpPr>
        <p:spPr>
          <a:xfrm>
            <a:off x="2362200" y="6019800"/>
            <a:ext cx="62484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Harvard working paper. Sarsons H. Interpreting Signals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Labor Market: Evidence from Medical Referrals. October 31, 2017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Internal and external regulatory judgment and punishment</a:t>
            </a:r>
            <a:endParaRPr/>
          </a:p>
        </p:txBody>
      </p:sp>
      <p:sp>
        <p:nvSpPr>
          <p:cNvPr id="337" name="Google Shape;337;p18"/>
          <p:cNvSpPr txBox="1">
            <a:spLocks noGrp="1"/>
          </p:cNvSpPr>
          <p:nvPr>
            <p:ph type="body" idx="1"/>
          </p:nvPr>
        </p:nvSpPr>
        <p:spPr>
          <a:xfrm>
            <a:off x="4114800" y="1676400"/>
            <a:ext cx="49530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Event analysis: M&amp;M, RCA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Department of Public Health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Board of Registration in Medicine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Inspectorate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Royal College of Physicians and Surgeons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Court of law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Media</a:t>
            </a:r>
            <a:endParaRPr/>
          </a:p>
        </p:txBody>
      </p:sp>
      <p:grpSp>
        <p:nvGrpSpPr>
          <p:cNvPr id="338" name="Google Shape;338;p18"/>
          <p:cNvGrpSpPr/>
          <p:nvPr/>
        </p:nvGrpSpPr>
        <p:grpSpPr>
          <a:xfrm>
            <a:off x="152400" y="2677887"/>
            <a:ext cx="3976256" cy="2503713"/>
            <a:chOff x="152400" y="2677887"/>
            <a:chExt cx="3976256" cy="2503713"/>
          </a:xfrm>
        </p:grpSpPr>
        <p:sp>
          <p:nvSpPr>
            <p:cNvPr id="339" name="Google Shape;339;p18"/>
            <p:cNvSpPr/>
            <p:nvPr/>
          </p:nvSpPr>
          <p:spPr>
            <a:xfrm>
              <a:off x="166256" y="2677887"/>
              <a:ext cx="3962400" cy="228600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152400" y="4953000"/>
              <a:ext cx="3976200" cy="228600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1" name="Google Shape;341;p18"/>
            <p:cNvPicPr preferRelativeResize="0"/>
            <p:nvPr/>
          </p:nvPicPr>
          <p:blipFill rotWithShape="1">
            <a:blip r:embed="rId3">
              <a:alphaModFix/>
            </a:blip>
            <a:srcRect l="14190" t="44866" r="23515" b="2615"/>
            <a:stretch/>
          </p:blipFill>
          <p:spPr>
            <a:xfrm>
              <a:off x="166256" y="2830269"/>
              <a:ext cx="3962400" cy="2228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18"/>
            <p:cNvSpPr txBox="1"/>
            <p:nvPr/>
          </p:nvSpPr>
          <p:spPr>
            <a:xfrm>
              <a:off x="1128650" y="4765750"/>
              <a:ext cx="3000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>
                  <a:solidFill>
                    <a:srgbClr val="FFFFFF"/>
                  </a:solidFill>
                </a:rPr>
                <a:t>Photo by</a:t>
              </a:r>
              <a:r>
                <a:rPr lang="en-US" sz="700">
                  <a:solidFill>
                    <a:srgbClr val="FFFFFF"/>
                  </a:solidFill>
                  <a:uFill>
                    <a:noFill/>
                  </a:u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u="sng">
                  <a:solidFill>
                    <a:srgbClr val="FFFFFF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Adi Goldstein</a:t>
              </a:r>
              <a:r>
                <a:rPr lang="en-US" sz="700">
                  <a:solidFill>
                    <a:srgbClr val="FFFFFF"/>
                  </a:solidFill>
                </a:rPr>
                <a:t> on</a:t>
              </a:r>
              <a:r>
                <a:rPr lang="en-US" sz="700">
                  <a:solidFill>
                    <a:srgbClr val="FFFFFF"/>
                  </a:solidFill>
                  <a:uFill>
                    <a:noFill/>
                  </a:u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u="sng">
                  <a:solidFill>
                    <a:srgbClr val="FFFFFF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6"/>
          <p:cNvSpPr txBox="1">
            <a:spLocks noGrp="1"/>
          </p:cNvSpPr>
          <p:nvPr>
            <p:ph type="title"/>
          </p:nvPr>
        </p:nvSpPr>
        <p:spPr>
          <a:xfrm>
            <a:off x="444121" y="21351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Communication &amp; Resolution Programs (CRPs)</a:t>
            </a:r>
            <a:endParaRPr/>
          </a:p>
        </p:txBody>
      </p:sp>
      <p:sp>
        <p:nvSpPr>
          <p:cNvPr id="709" name="Google Shape;709;p96"/>
          <p:cNvSpPr txBox="1">
            <a:spLocks noGrp="1"/>
          </p:cNvSpPr>
          <p:nvPr>
            <p:ph type="body" idx="1"/>
          </p:nvPr>
        </p:nvSpPr>
        <p:spPr>
          <a:xfrm>
            <a:off x="444121" y="3703637"/>
            <a:ext cx="8229600" cy="254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30188" lvl="0" indent="-2301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6176"/>
              <a:buChar char="•"/>
            </a:pPr>
            <a:r>
              <a:rPr lang="en-US"/>
              <a:t>Transparent with patients regarding adverse events </a:t>
            </a:r>
            <a:endParaRPr/>
          </a:p>
          <a:p>
            <a:pPr marL="630238" lvl="1" indent="-2301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5630"/>
              <a:buChar char="–"/>
            </a:pPr>
            <a:r>
              <a:rPr lang="en-US"/>
              <a:t>What happened/why</a:t>
            </a:r>
            <a:endParaRPr/>
          </a:p>
          <a:p>
            <a:pPr marL="630238" lvl="1" indent="-2301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5630"/>
              <a:buChar char="–"/>
            </a:pPr>
            <a:r>
              <a:rPr lang="en-US"/>
              <a:t>Was event preventable</a:t>
            </a:r>
            <a:endParaRPr/>
          </a:p>
          <a:p>
            <a:pPr marL="630238" lvl="1" indent="-2301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5630"/>
              <a:buChar char="–"/>
            </a:pPr>
            <a:r>
              <a:rPr lang="en-US"/>
              <a:t>How recurrences will be prevented </a:t>
            </a:r>
            <a:endParaRPr/>
          </a:p>
          <a:p>
            <a:pPr marL="230188" lvl="0" indent="-2301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6176"/>
              <a:buChar char="•"/>
            </a:pPr>
            <a:r>
              <a:rPr lang="en-US"/>
              <a:t>Proactive and prompt offer of financial and non-financial resolution if unreasonable care</a:t>
            </a:r>
            <a:endParaRPr/>
          </a:p>
        </p:txBody>
      </p:sp>
      <p:pic>
        <p:nvPicPr>
          <p:cNvPr id="710" name="Google Shape;710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721" y="326690"/>
            <a:ext cx="3962400" cy="150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239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9"/>
          <p:cNvGrpSpPr/>
          <p:nvPr/>
        </p:nvGrpSpPr>
        <p:grpSpPr>
          <a:xfrm>
            <a:off x="5315536" y="2318769"/>
            <a:ext cx="3276600" cy="2730850"/>
            <a:chOff x="3646225" y="2063588"/>
            <a:chExt cx="3276600" cy="2730850"/>
          </a:xfrm>
        </p:grpSpPr>
        <p:pic>
          <p:nvPicPr>
            <p:cNvPr id="348" name="Google Shape;348;p19"/>
            <p:cNvPicPr preferRelativeResize="0"/>
            <p:nvPr/>
          </p:nvPicPr>
          <p:blipFill rotWithShape="1">
            <a:blip r:embed="rId3">
              <a:alphaModFix/>
            </a:blip>
            <a:srcRect l="6855" t="13073" b="35172"/>
            <a:stretch/>
          </p:blipFill>
          <p:spPr>
            <a:xfrm>
              <a:off x="3646225" y="2063588"/>
              <a:ext cx="3276600" cy="2730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19"/>
            <p:cNvSpPr txBox="1"/>
            <p:nvPr/>
          </p:nvSpPr>
          <p:spPr>
            <a:xfrm>
              <a:off x="4660525" y="4501938"/>
              <a:ext cx="2262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Jonathan Borba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19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folHlink"/>
                </a:solidFill>
              </a:rPr>
              <a:t>Emotional impact of 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errors on clinicians</a:t>
            </a:r>
            <a:endParaRPr/>
          </a:p>
        </p:txBody>
      </p:sp>
      <p:sp>
        <p:nvSpPr>
          <p:cNvPr id="351" name="Google Shape;351;p19"/>
          <p:cNvSpPr txBox="1">
            <a:spLocks noGrp="1"/>
          </p:cNvSpPr>
          <p:nvPr>
            <p:ph type="body" idx="4294967295"/>
          </p:nvPr>
        </p:nvSpPr>
        <p:spPr>
          <a:xfrm>
            <a:off x="252725" y="1828800"/>
            <a:ext cx="441496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Sadness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Shame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Fear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Anger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Char char="•"/>
            </a:pPr>
            <a:r>
              <a:rPr lang="en-US" i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Isolation/loneliness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>
            <a:spLocks noGrp="1"/>
          </p:cNvSpPr>
          <p:nvPr>
            <p:ph type="title" idx="4294967295"/>
          </p:nvPr>
        </p:nvSpPr>
        <p:spPr>
          <a:xfrm>
            <a:off x="209550" y="304800"/>
            <a:ext cx="8801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folHlink"/>
                </a:solidFill>
              </a:rPr>
              <a:t>Normal reactions to abnormal events </a:t>
            </a:r>
            <a:endParaRPr>
              <a:solidFill>
                <a:schemeClr val="folHlink"/>
              </a:solidFill>
            </a:endParaRPr>
          </a:p>
        </p:txBody>
      </p:sp>
      <p:sp>
        <p:nvSpPr>
          <p:cNvPr id="357" name="Google Shape;357;p30"/>
          <p:cNvSpPr txBox="1"/>
          <p:nvPr/>
        </p:nvSpPr>
        <p:spPr>
          <a:xfrm>
            <a:off x="6858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3350" y="5267644"/>
            <a:ext cx="9144000" cy="1088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30"/>
          <p:cNvGrpSpPr/>
          <p:nvPr/>
        </p:nvGrpSpPr>
        <p:grpSpPr>
          <a:xfrm>
            <a:off x="1752578" y="1817325"/>
            <a:ext cx="5715047" cy="3333750"/>
            <a:chOff x="1752603" y="2024075"/>
            <a:chExt cx="5715047" cy="3333750"/>
          </a:xfrm>
        </p:grpSpPr>
        <p:pic>
          <p:nvPicPr>
            <p:cNvPr id="360" name="Google Shape;360;p30"/>
            <p:cNvPicPr preferRelativeResize="0"/>
            <p:nvPr/>
          </p:nvPicPr>
          <p:blipFill rotWithShape="1">
            <a:blip r:embed="rId4">
              <a:alphaModFix/>
            </a:blip>
            <a:srcRect t="5237" b="5237"/>
            <a:stretch/>
          </p:blipFill>
          <p:spPr>
            <a:xfrm>
              <a:off x="1752603" y="2024075"/>
              <a:ext cx="5715000" cy="3333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30"/>
            <p:cNvSpPr txBox="1"/>
            <p:nvPr/>
          </p:nvSpPr>
          <p:spPr>
            <a:xfrm>
              <a:off x="4895750" y="4833875"/>
              <a:ext cx="2571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Photo by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National Cancer Institute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on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>
            <a:spLocks noGrp="1"/>
          </p:cNvSpPr>
          <p:nvPr>
            <p:ph type="title"/>
          </p:nvPr>
        </p:nvSpPr>
        <p:spPr>
          <a:xfrm>
            <a:off x="382772" y="102891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</p:txBody>
      </p:sp>
      <p:sp>
        <p:nvSpPr>
          <p:cNvPr id="214" name="Google Shape;214;p3"/>
          <p:cNvSpPr txBox="1">
            <a:spLocks noGrp="1"/>
          </p:cNvSpPr>
          <p:nvPr>
            <p:ph type="body" idx="1"/>
          </p:nvPr>
        </p:nvSpPr>
        <p:spPr>
          <a:xfrm>
            <a:off x="382772" y="2095714"/>
            <a:ext cx="8229600" cy="373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t" anchorCtr="0">
            <a:noAutofit/>
          </a:bodyPr>
          <a:lstStyle/>
          <a:p>
            <a:pPr marL="306134" lvl="0" indent="-3061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75"/>
              <a:buNone/>
            </a:pPr>
            <a:r>
              <a:rPr lang="en-US" dirty="0"/>
              <a:t>TEACH</a:t>
            </a:r>
          </a:p>
          <a:p>
            <a:pPr marL="306134" lvl="0" indent="-3061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75"/>
              <a:buNone/>
            </a:pPr>
            <a:r>
              <a:rPr lang="en-US" dirty="0"/>
              <a:t>Carilion Clinic | Virginia Tech Carilion School of Medicine</a:t>
            </a:r>
          </a:p>
          <a:p>
            <a:pPr marL="306134" lvl="0" indent="-3061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75"/>
              <a:buNone/>
            </a:pPr>
            <a:r>
              <a:rPr lang="en-US" dirty="0"/>
              <a:t>All of You</a:t>
            </a:r>
            <a:endParaRPr dirty="0"/>
          </a:p>
          <a:p>
            <a:pPr marL="306134" lvl="0" indent="-3061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75"/>
              <a:buNone/>
            </a:pPr>
            <a:endParaRPr dirty="0"/>
          </a:p>
          <a:p>
            <a:pPr marL="306134" lvl="0" indent="-3061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75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/>
          </p:nvPr>
        </p:nvSpPr>
        <p:spPr>
          <a:xfrm>
            <a:off x="11" y="381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But sometimes recovery is thwarted…</a:t>
            </a:r>
            <a:endParaRPr/>
          </a:p>
        </p:txBody>
      </p:sp>
      <p:sp>
        <p:nvSpPr>
          <p:cNvPr id="367" name="Google Shape;367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2"/>
          <p:cNvSpPr txBox="1"/>
          <p:nvPr/>
        </p:nvSpPr>
        <p:spPr>
          <a:xfrm>
            <a:off x="0" y="466532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 causing harm to </a:t>
            </a:r>
            <a:br>
              <a:rPr lang="en-US" sz="395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clinicians and our patients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914400" y="66709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32"/>
          <p:cNvGrpSpPr/>
          <p:nvPr/>
        </p:nvGrpSpPr>
        <p:grpSpPr>
          <a:xfrm>
            <a:off x="2836479" y="1452178"/>
            <a:ext cx="3471022" cy="3213139"/>
            <a:chOff x="2952450" y="1590675"/>
            <a:chExt cx="3239102" cy="2998450"/>
          </a:xfrm>
        </p:grpSpPr>
        <p:pic>
          <p:nvPicPr>
            <p:cNvPr id="371" name="Google Shape;371;p32"/>
            <p:cNvPicPr preferRelativeResize="0"/>
            <p:nvPr/>
          </p:nvPicPr>
          <p:blipFill rotWithShape="1">
            <a:blip r:embed="rId3">
              <a:alphaModFix/>
            </a:blip>
            <a:srcRect t="8384" b="29917"/>
            <a:stretch/>
          </p:blipFill>
          <p:spPr>
            <a:xfrm>
              <a:off x="2952450" y="1590675"/>
              <a:ext cx="3239102" cy="2998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32"/>
            <p:cNvSpPr txBox="1"/>
            <p:nvPr/>
          </p:nvSpPr>
          <p:spPr>
            <a:xfrm>
              <a:off x="3562800" y="4231228"/>
              <a:ext cx="25719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Photo by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Mulyadi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on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"/>
          <p:cNvSpPr txBox="1"/>
          <p:nvPr/>
        </p:nvSpPr>
        <p:spPr>
          <a:xfrm>
            <a:off x="1371600" y="545068"/>
            <a:ext cx="670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3,171 MDs surveyed in US and Canada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2"/>
          <p:cNvSpPr txBox="1"/>
          <p:nvPr/>
        </p:nvSpPr>
        <p:spPr>
          <a:xfrm>
            <a:off x="2105625" y="6051096"/>
            <a:ext cx="5867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Waterman et al. Jt Comm J Qual Patient Saf. 2007 Aug;33(8).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2"/>
          <p:cNvSpPr txBox="1"/>
          <p:nvPr/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Error 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22"/>
          <p:cNvGrpSpPr/>
          <p:nvPr/>
        </p:nvGrpSpPr>
        <p:grpSpPr>
          <a:xfrm>
            <a:off x="1475756" y="914412"/>
            <a:ext cx="6497269" cy="5136678"/>
            <a:chOff x="1371600" y="1131332"/>
            <a:chExt cx="6858000" cy="5421868"/>
          </a:xfrm>
        </p:grpSpPr>
        <p:sp>
          <p:nvSpPr>
            <p:cNvPr id="381" name="Google Shape;381;p22"/>
            <p:cNvSpPr/>
            <p:nvPr/>
          </p:nvSpPr>
          <p:spPr>
            <a:xfrm>
              <a:off x="1371600" y="1131332"/>
              <a:ext cx="6858000" cy="54218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2" name="Google Shape;382;p22" descr="Waterman-Emotional-Impact-of-Errors-J-Qual-and-Saftey-2007-5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1792" y="1143000"/>
              <a:ext cx="6650342" cy="5410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U.S. vs. UK: MDs and RNs</a:t>
            </a:r>
            <a:endParaRPr/>
          </a:p>
        </p:txBody>
      </p:sp>
      <p:sp>
        <p:nvSpPr>
          <p:cNvPr id="388" name="Google Shape;388;p23"/>
          <p:cNvSpPr txBox="1">
            <a:spLocks noGrp="1"/>
          </p:cNvSpPr>
          <p:nvPr>
            <p:ph type="body" idx="1"/>
          </p:nvPr>
        </p:nvSpPr>
        <p:spPr>
          <a:xfrm>
            <a:off x="0" y="1600201"/>
            <a:ext cx="9144000" cy="373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Following medical error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99FF66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99FF66"/>
                </a:solidFill>
              </a:rPr>
              <a:t>∼30%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Experienced some negative impact 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99FF6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99FF66"/>
                </a:solidFill>
              </a:rPr>
              <a:t>Work performance or personal life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99FF6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99FF66"/>
                </a:solidFill>
              </a:rPr>
              <a:t>Colleague relationships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89" name="Google Shape;389;p23"/>
          <p:cNvSpPr txBox="1"/>
          <p:nvPr/>
        </p:nvSpPr>
        <p:spPr>
          <a:xfrm>
            <a:off x="1066800" y="5867400"/>
            <a:ext cx="7543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Harrison R, Lawton R, Perlo J, Gardner P, Armitage G, Shapiro J.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 Patient Saf. 2015 Mar;11(1):28-35.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69" descr="Shanafelt et 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1905000"/>
            <a:ext cx="935431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9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Burnout and Depression</a:t>
            </a:r>
            <a:endParaRPr/>
          </a:p>
        </p:txBody>
      </p:sp>
      <p:sp>
        <p:nvSpPr>
          <p:cNvPr id="396" name="Google Shape;396;p69"/>
          <p:cNvSpPr/>
          <p:nvPr/>
        </p:nvSpPr>
        <p:spPr>
          <a:xfrm>
            <a:off x="4491037" y="4495800"/>
            <a:ext cx="4652963" cy="6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9"/>
          <p:cNvSpPr txBox="1"/>
          <p:nvPr/>
        </p:nvSpPr>
        <p:spPr>
          <a:xfrm>
            <a:off x="2667000" y="5826760"/>
            <a:ext cx="5715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Shanafelt TD, Balch CM, et al. Ann Surg 2010; 251(6</a:t>
            </a: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9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Burnout and depression = independent predictors of reporting a recent major medical error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5"/>
          <p:cNvGrpSpPr/>
          <p:nvPr/>
        </p:nvGrpSpPr>
        <p:grpSpPr>
          <a:xfrm>
            <a:off x="961231" y="631993"/>
            <a:ext cx="7244627" cy="5657514"/>
            <a:chOff x="707231" y="-3007"/>
            <a:chExt cx="7244627" cy="5657514"/>
          </a:xfrm>
        </p:grpSpPr>
        <p:sp>
          <p:nvSpPr>
            <p:cNvPr id="404" name="Google Shape;404;p25"/>
            <p:cNvSpPr/>
            <p:nvPr/>
          </p:nvSpPr>
          <p:spPr>
            <a:xfrm>
              <a:off x="5203612" y="1451626"/>
              <a:ext cx="2748246" cy="2748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5"/>
            <p:cNvSpPr txBox="1"/>
            <p:nvPr/>
          </p:nvSpPr>
          <p:spPr>
            <a:xfrm>
              <a:off x="5203612" y="1451626"/>
              <a:ext cx="2748246" cy="2748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675" tIns="59675" rIns="59675" bIns="5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700"/>
                <a:buFont typeface="Arial Black"/>
                <a:buNone/>
              </a:pPr>
              <a:r>
                <a:rPr lang="en-US" sz="4700" b="0" i="0" u="none" strike="noStrike" cap="none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Burnout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1500787" y="-3007"/>
              <a:ext cx="5657514" cy="5657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490" y="92041"/>
                  </a:moveTo>
                  <a:lnTo>
                    <a:pt x="101490" y="92041"/>
                  </a:lnTo>
                  <a:cubicBezTo>
                    <a:pt x="92556" y="103610"/>
                    <a:pt x="79197" y="110923"/>
                    <a:pt x="64637" y="112216"/>
                  </a:cubicBezTo>
                  <a:cubicBezTo>
                    <a:pt x="50078" y="113510"/>
                    <a:pt x="35639" y="108665"/>
                    <a:pt x="24806" y="98851"/>
                  </a:cubicBezTo>
                  <a:lnTo>
                    <a:pt x="18889" y="103421"/>
                  </a:lnTo>
                  <a:lnTo>
                    <a:pt x="23008" y="88567"/>
                  </a:lnTo>
                  <a:lnTo>
                    <a:pt x="39880" y="87210"/>
                  </a:lnTo>
                  <a:lnTo>
                    <a:pt x="33986" y="91762"/>
                  </a:lnTo>
                  <a:lnTo>
                    <a:pt x="33986" y="91762"/>
                  </a:lnTo>
                  <a:cubicBezTo>
                    <a:pt x="42568" y="98791"/>
                    <a:pt x="53628" y="102048"/>
                    <a:pt x="64649" y="100792"/>
                  </a:cubicBezTo>
                  <a:cubicBezTo>
                    <a:pt x="75670" y="99535"/>
                    <a:pt x="85714" y="93873"/>
                    <a:pt x="92494" y="8509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707231" y="1451626"/>
              <a:ext cx="2748246" cy="2748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5"/>
            <p:cNvSpPr txBox="1"/>
            <p:nvPr/>
          </p:nvSpPr>
          <p:spPr>
            <a:xfrm>
              <a:off x="707231" y="1451626"/>
              <a:ext cx="2748246" cy="2748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675" tIns="59675" rIns="59675" bIns="5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ts val="4700"/>
                <a:buFont typeface="Arial Black"/>
                <a:buNone/>
              </a:pPr>
              <a:r>
                <a:rPr lang="en-US" sz="4700" b="0" i="0" u="none" strike="noStrike" cap="none">
                  <a:solidFill>
                    <a:srgbClr val="92D05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Errors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1500787" y="-3007"/>
              <a:ext cx="5657514" cy="5657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510" y="27959"/>
                  </a:moveTo>
                  <a:lnTo>
                    <a:pt x="18510" y="27959"/>
                  </a:lnTo>
                  <a:cubicBezTo>
                    <a:pt x="27444" y="16390"/>
                    <a:pt x="40803" y="9077"/>
                    <a:pt x="55363" y="7784"/>
                  </a:cubicBezTo>
                  <a:cubicBezTo>
                    <a:pt x="69922" y="6490"/>
                    <a:pt x="84361" y="11335"/>
                    <a:pt x="95194" y="21149"/>
                  </a:cubicBezTo>
                  <a:lnTo>
                    <a:pt x="101111" y="16579"/>
                  </a:lnTo>
                  <a:lnTo>
                    <a:pt x="96992" y="31433"/>
                  </a:lnTo>
                  <a:lnTo>
                    <a:pt x="80120" y="32790"/>
                  </a:lnTo>
                  <a:lnTo>
                    <a:pt x="86014" y="28238"/>
                  </a:lnTo>
                  <a:lnTo>
                    <a:pt x="86014" y="28238"/>
                  </a:lnTo>
                  <a:cubicBezTo>
                    <a:pt x="77432" y="21209"/>
                    <a:pt x="66372" y="17952"/>
                    <a:pt x="55351" y="19208"/>
                  </a:cubicBezTo>
                  <a:cubicBezTo>
                    <a:pt x="44330" y="20465"/>
                    <a:pt x="34286" y="26127"/>
                    <a:pt x="27506" y="34906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6"/>
          <p:cNvSpPr txBox="1">
            <a:spLocks noGrp="1"/>
          </p:cNvSpPr>
          <p:nvPr>
            <p:ph type="ctrTitle"/>
          </p:nvPr>
        </p:nvSpPr>
        <p:spPr>
          <a:xfrm>
            <a:off x="685800" y="6185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Suicidal ideation in MD’s correlates with recent errors</a:t>
            </a:r>
            <a:endParaRPr/>
          </a:p>
        </p:txBody>
      </p:sp>
      <p:sp>
        <p:nvSpPr>
          <p:cNvPr id="415" name="Google Shape;415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vs. </a:t>
            </a:r>
            <a:endParaRPr/>
          </a:p>
        </p:txBody>
      </p:sp>
      <p:sp>
        <p:nvSpPr>
          <p:cNvPr id="416" name="Google Shape;416;p26"/>
          <p:cNvSpPr txBox="1"/>
          <p:nvPr/>
        </p:nvSpPr>
        <p:spPr>
          <a:xfrm>
            <a:off x="4305300" y="2337311"/>
            <a:ext cx="3492500" cy="11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r>
              <a:rPr lang="en-US" sz="2333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Of MDs reporting recent errors had SI </a:t>
            </a:r>
            <a:br>
              <a:rPr lang="en-US" sz="2333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33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(n=691)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6"/>
          <p:cNvSpPr txBox="1"/>
          <p:nvPr/>
        </p:nvSpPr>
        <p:spPr>
          <a:xfrm>
            <a:off x="4305300" y="4621841"/>
            <a:ext cx="4000500" cy="11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r>
              <a:rPr lang="en-US" sz="2333" b="1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Of MDs who did not report recent errors had SI (n=5895)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6"/>
          <p:cNvSpPr txBox="1"/>
          <p:nvPr/>
        </p:nvSpPr>
        <p:spPr>
          <a:xfrm>
            <a:off x="2476500" y="6223000"/>
            <a:ext cx="609600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Tawfik DS, Profit J, Morgenthaler TI, et al. Mayo Clin Proc. 2018 Jul 9.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6"/>
          <p:cNvSpPr txBox="1"/>
          <p:nvPr/>
        </p:nvSpPr>
        <p:spPr>
          <a:xfrm>
            <a:off x="2222500" y="4898545"/>
            <a:ext cx="2116587" cy="6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5.8%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6"/>
          <p:cNvSpPr txBox="1"/>
          <p:nvPr/>
        </p:nvSpPr>
        <p:spPr>
          <a:xfrm>
            <a:off x="2279650" y="2604746"/>
            <a:ext cx="2002287" cy="63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12.7%</a:t>
            </a:r>
            <a:r>
              <a:rPr lang="en-US" sz="4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2e637414e_0_31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122e637414e_0_31"/>
          <p:cNvSpPr txBox="1"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>
                <a:solidFill>
                  <a:schemeClr val="lt1"/>
                </a:solidFill>
              </a:rPr>
              <a:t>So, how do we facilitate coping and </a:t>
            </a:r>
            <a:r>
              <a:rPr lang="en-US" i="1">
                <a:solidFill>
                  <a:schemeClr val="folHlink"/>
                </a:solidFill>
              </a:rPr>
              <a:t>resilience</a:t>
            </a:r>
            <a:r>
              <a:rPr lang="en-US" i="1">
                <a:solidFill>
                  <a:schemeClr val="lt1"/>
                </a:solidFill>
              </a:rPr>
              <a:t>?</a:t>
            </a:r>
            <a:endParaRPr/>
          </a:p>
        </p:txBody>
      </p:sp>
      <p:sp>
        <p:nvSpPr>
          <p:cNvPr id="464" name="Google Shape;464;g122e637414e_0_31"/>
          <p:cNvSpPr txBox="1">
            <a:spLocks noGrp="1"/>
          </p:cNvSpPr>
          <p:nvPr>
            <p:ph type="subTitle" idx="4294967295"/>
          </p:nvPr>
        </p:nvSpPr>
        <p:spPr>
          <a:xfrm>
            <a:off x="228600" y="5365749"/>
            <a:ext cx="89154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 Y, Fix M, Hevelone N, Lipsitz S, et al.  </a:t>
            </a: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Attitudes and needs of physicians for emotional support: </a:t>
            </a:r>
            <a:b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case for peer support. </a:t>
            </a:r>
            <a:r>
              <a:rPr lang="en-US" sz="2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JAMA Surg 2012</a:t>
            </a:r>
            <a:endParaRPr sz="2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g122e637414e_0_31"/>
          <p:cNvGrpSpPr/>
          <p:nvPr/>
        </p:nvGrpSpPr>
        <p:grpSpPr>
          <a:xfrm>
            <a:off x="2092959" y="2022465"/>
            <a:ext cx="4958091" cy="3302006"/>
            <a:chOff x="2092909" y="1685365"/>
            <a:chExt cx="4958091" cy="3302006"/>
          </a:xfrm>
        </p:grpSpPr>
        <p:pic>
          <p:nvPicPr>
            <p:cNvPr id="466" name="Google Shape;466;g122e637414e_0_31"/>
            <p:cNvPicPr preferRelativeResize="0"/>
            <p:nvPr/>
          </p:nvPicPr>
          <p:blipFill rotWithShape="1">
            <a:blip r:embed="rId3">
              <a:alphaModFix/>
            </a:blip>
            <a:srcRect t="16703" b="16696"/>
            <a:stretch/>
          </p:blipFill>
          <p:spPr>
            <a:xfrm>
              <a:off x="2092909" y="1685365"/>
              <a:ext cx="4958075" cy="33020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g122e637414e_0_31"/>
            <p:cNvSpPr txBox="1"/>
            <p:nvPr/>
          </p:nvSpPr>
          <p:spPr>
            <a:xfrm>
              <a:off x="4479100" y="4679575"/>
              <a:ext cx="2571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Photo by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National Cancer Institute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on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22e637414e_0_37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122e637414e_0_37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Sources of support </a:t>
            </a:r>
            <a:endParaRPr/>
          </a:p>
        </p:txBody>
      </p:sp>
      <p:pic>
        <p:nvPicPr>
          <p:cNvPr id="474" name="Google Shape;474;g122e637414e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555216"/>
            <a:ext cx="9144002" cy="3245384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g122e637414e_0_37"/>
          <p:cNvSpPr txBox="1"/>
          <p:nvPr/>
        </p:nvSpPr>
        <p:spPr>
          <a:xfrm>
            <a:off x="3276600" y="5334000"/>
            <a:ext cx="56769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 Y, et al. </a:t>
            </a:r>
            <a:r>
              <a:rPr lang="en-US" sz="20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JAMA Surg 2012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9"/>
          <p:cNvGrpSpPr/>
          <p:nvPr/>
        </p:nvGrpSpPr>
        <p:grpSpPr>
          <a:xfrm>
            <a:off x="0" y="1775137"/>
            <a:ext cx="9144000" cy="4053824"/>
            <a:chOff x="0" y="1775138"/>
            <a:chExt cx="9144000" cy="4053824"/>
          </a:xfrm>
        </p:grpSpPr>
        <p:pic>
          <p:nvPicPr>
            <p:cNvPr id="481" name="Google Shape;481;p29"/>
            <p:cNvPicPr preferRelativeResize="0"/>
            <p:nvPr/>
          </p:nvPicPr>
          <p:blipFill rotWithShape="1">
            <a:blip r:embed="rId3">
              <a:alphaModFix amt="52999"/>
            </a:blip>
            <a:srcRect t="16750" b="16750"/>
            <a:stretch/>
          </p:blipFill>
          <p:spPr>
            <a:xfrm>
              <a:off x="0" y="1775137"/>
              <a:ext cx="9144000" cy="4053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29"/>
            <p:cNvSpPr txBox="1"/>
            <p:nvPr/>
          </p:nvSpPr>
          <p:spPr>
            <a:xfrm>
              <a:off x="0" y="5535113"/>
              <a:ext cx="2571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-US" sz="700" u="sng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Francesco Gallarotti</a:t>
              </a:r>
              <a:r>
                <a:rPr lang="en-US" sz="70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-US" sz="700" u="sng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p29"/>
          <p:cNvSpPr txBox="1">
            <a:spLocks noGrp="1"/>
          </p:cNvSpPr>
          <p:nvPr>
            <p:ph type="title"/>
          </p:nvPr>
        </p:nvSpPr>
        <p:spPr>
          <a:xfrm>
            <a:off x="0" y="-76200"/>
            <a:ext cx="9144000" cy="163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Factors associated with resilience after adverse events</a:t>
            </a:r>
            <a:endParaRPr/>
          </a:p>
        </p:txBody>
      </p:sp>
      <p:sp>
        <p:nvSpPr>
          <p:cNvPr id="484" name="Google Shape;484;p29"/>
          <p:cNvSpPr txBox="1">
            <a:spLocks noGrp="1"/>
          </p:cNvSpPr>
          <p:nvPr>
            <p:ph type="body" idx="1"/>
          </p:nvPr>
        </p:nvSpPr>
        <p:spPr>
          <a:xfrm>
            <a:off x="609600" y="3268662"/>
            <a:ext cx="26289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63" lvl="0" indent="-476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Disclosure and apology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5" name="Google Shape;485;p29"/>
          <p:cNvSpPr txBox="1">
            <a:spLocks noGrp="1"/>
          </p:cNvSpPr>
          <p:nvPr>
            <p:ph type="body" idx="2"/>
          </p:nvPr>
        </p:nvSpPr>
        <p:spPr>
          <a:xfrm>
            <a:off x="3886200" y="3001962"/>
            <a:ext cx="4724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650" lvl="0" indent="-31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L</a:t>
            </a:r>
            <a:r>
              <a:rPr lang="en-US" b="1"/>
              <a:t>earning from the error/ understanding how to prevent recurrences</a:t>
            </a:r>
            <a:endParaRPr/>
          </a:p>
        </p:txBody>
      </p:sp>
      <p:sp>
        <p:nvSpPr>
          <p:cNvPr id="486" name="Google Shape;486;p29"/>
          <p:cNvSpPr txBox="1"/>
          <p:nvPr/>
        </p:nvSpPr>
        <p:spPr>
          <a:xfrm>
            <a:off x="1295400" y="5998587"/>
            <a:ext cx="723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Plews-Ogan M, May N, Owens J, Ardelt M, Shapiro J, Bell SK. Wisdom in medicine: What helps physicians after a medical error. Acad Med. 2015 Sep 4.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9"/>
          <p:cNvSpPr txBox="1"/>
          <p:nvPr/>
        </p:nvSpPr>
        <p:spPr>
          <a:xfrm>
            <a:off x="533400" y="1935162"/>
            <a:ext cx="289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63" marR="0" lvl="0" indent="-476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Talking about it with colleagues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 txBox="1"/>
          <p:nvPr/>
        </p:nvSpPr>
        <p:spPr>
          <a:xfrm>
            <a:off x="838200" y="4678362"/>
            <a:ext cx="2286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63" marR="0" lvl="0" indent="-476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Forgiveness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 txBox="1"/>
          <p:nvPr/>
        </p:nvSpPr>
        <p:spPr>
          <a:xfrm>
            <a:off x="6172200" y="1782762"/>
            <a:ext cx="2438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2713" marR="0" lvl="0" indent="-476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Dealing with 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imperfection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 txBox="1"/>
          <p:nvPr/>
        </p:nvSpPr>
        <p:spPr>
          <a:xfrm>
            <a:off x="3886200" y="4678362"/>
            <a:ext cx="4724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650" marR="0" lvl="0" indent="-31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Sharing that learning with colleagues and trainees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3" marR="0" lvl="0" indent="-4761" algn="r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 Spectrum</a:t>
            </a:r>
            <a:endParaRPr/>
          </a:p>
        </p:txBody>
      </p:sp>
      <p:grpSp>
        <p:nvGrpSpPr>
          <p:cNvPr id="496" name="Google Shape;496;p75"/>
          <p:cNvGrpSpPr/>
          <p:nvPr/>
        </p:nvGrpSpPr>
        <p:grpSpPr>
          <a:xfrm>
            <a:off x="520593" y="2490681"/>
            <a:ext cx="8102813" cy="2745000"/>
            <a:chOff x="63393" y="890481"/>
            <a:chExt cx="8102813" cy="2745000"/>
          </a:xfrm>
        </p:grpSpPr>
        <p:sp>
          <p:nvSpPr>
            <p:cNvPr id="497" name="Google Shape;497;p75"/>
            <p:cNvSpPr/>
            <p:nvPr/>
          </p:nvSpPr>
          <p:spPr>
            <a:xfrm>
              <a:off x="535049" y="890481"/>
              <a:ext cx="1475437" cy="1475437"/>
            </a:xfrm>
            <a:prstGeom prst="ellipse">
              <a:avLst/>
            </a:prstGeom>
            <a:solidFill>
              <a:srgbClr val="CAE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5"/>
            <p:cNvSpPr/>
            <p:nvPr/>
          </p:nvSpPr>
          <p:spPr>
            <a:xfrm>
              <a:off x="849487" y="1204919"/>
              <a:ext cx="846562" cy="8465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5"/>
            <p:cNvSpPr/>
            <p:nvPr/>
          </p:nvSpPr>
          <p:spPr>
            <a:xfrm>
              <a:off x="63393" y="2825481"/>
              <a:ext cx="2418750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5"/>
            <p:cNvSpPr txBox="1"/>
            <p:nvPr/>
          </p:nvSpPr>
          <p:spPr>
            <a:xfrm>
              <a:off x="63393" y="2825481"/>
              <a:ext cx="2418750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INFORMAL PEER SUPPORT</a:t>
              </a:r>
              <a:endParaRPr/>
            </a:p>
          </p:txBody>
        </p:sp>
        <p:sp>
          <p:nvSpPr>
            <p:cNvPr id="501" name="Google Shape;501;p75"/>
            <p:cNvSpPr/>
            <p:nvPr/>
          </p:nvSpPr>
          <p:spPr>
            <a:xfrm>
              <a:off x="3377081" y="890481"/>
              <a:ext cx="1475437" cy="1475437"/>
            </a:xfrm>
            <a:prstGeom prst="ellipse">
              <a:avLst/>
            </a:prstGeom>
            <a:solidFill>
              <a:srgbClr val="CAE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5"/>
            <p:cNvSpPr/>
            <p:nvPr/>
          </p:nvSpPr>
          <p:spPr>
            <a:xfrm>
              <a:off x="3691518" y="1204919"/>
              <a:ext cx="846562" cy="8465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5"/>
            <p:cNvSpPr/>
            <p:nvPr/>
          </p:nvSpPr>
          <p:spPr>
            <a:xfrm>
              <a:off x="2905425" y="2825481"/>
              <a:ext cx="2418750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5"/>
            <p:cNvSpPr txBox="1"/>
            <p:nvPr/>
          </p:nvSpPr>
          <p:spPr>
            <a:xfrm>
              <a:off x="2905425" y="2825481"/>
              <a:ext cx="2418750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1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FORMAL PEER SUPPORT</a:t>
              </a:r>
              <a:endParaRPr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5"/>
            <p:cNvSpPr/>
            <p:nvPr/>
          </p:nvSpPr>
          <p:spPr>
            <a:xfrm>
              <a:off x="6219112" y="890481"/>
              <a:ext cx="1475437" cy="1475437"/>
            </a:xfrm>
            <a:prstGeom prst="ellipse">
              <a:avLst/>
            </a:prstGeom>
            <a:solidFill>
              <a:srgbClr val="CAE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5"/>
            <p:cNvSpPr/>
            <p:nvPr/>
          </p:nvSpPr>
          <p:spPr>
            <a:xfrm>
              <a:off x="6533550" y="1204919"/>
              <a:ext cx="846562" cy="84656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5"/>
            <p:cNvSpPr/>
            <p:nvPr/>
          </p:nvSpPr>
          <p:spPr>
            <a:xfrm>
              <a:off x="5747456" y="2825481"/>
              <a:ext cx="2418750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5"/>
            <p:cNvSpPr txBox="1"/>
            <p:nvPr/>
          </p:nvSpPr>
          <p:spPr>
            <a:xfrm>
              <a:off x="5747456" y="2825481"/>
              <a:ext cx="2418750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FURTHER PROFESSIONAL RESOURCES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63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63"/>
          <p:cNvPicPr preferRelativeResize="0"/>
          <p:nvPr/>
        </p:nvPicPr>
        <p:blipFill rotWithShape="1">
          <a:blip r:embed="rId3">
            <a:alphaModFix/>
          </a:blip>
          <a:srcRect t="5189" b="5189"/>
          <a:stretch/>
        </p:blipFill>
        <p:spPr>
          <a:xfrm>
            <a:off x="914400" y="1600200"/>
            <a:ext cx="7391400" cy="441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3"/>
          <p:cNvSpPr txBox="1"/>
          <p:nvPr/>
        </p:nvSpPr>
        <p:spPr>
          <a:xfrm>
            <a:off x="6193600" y="5619600"/>
            <a:ext cx="214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-US" sz="700" b="0" i="0" u="sng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Jeremy Thomas</a:t>
            </a:r>
            <a:r>
              <a:rPr lang="en-US" sz="7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-US" sz="700" b="0" i="0" u="sng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6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Peer Support Principles</a:t>
            </a:r>
            <a:endParaRPr/>
          </a:p>
        </p:txBody>
      </p:sp>
      <p:sp>
        <p:nvSpPr>
          <p:cNvPr id="514" name="Google Shape;514;p76"/>
          <p:cNvSpPr txBox="1">
            <a:spLocks noGrp="1"/>
          </p:cNvSpPr>
          <p:nvPr>
            <p:ph type="subTitle" idx="1"/>
          </p:nvPr>
        </p:nvSpPr>
        <p:spPr>
          <a:xfrm>
            <a:off x="1371600" y="15159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900"/>
              <a:t>Presence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900"/>
              <a:t>Psychological safety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900"/>
              <a:t>Empathic listening: validate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900"/>
              <a:t>Non-judgmental curiosity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900"/>
              <a:t>Reflective prompts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900"/>
              <a:t>Problem solving guidance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900"/>
              <a:t>Explore coping mechanisms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900"/>
              <a:t>Reframing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900"/>
              <a:t>Resource connection</a:t>
            </a:r>
            <a:endParaRPr sz="290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900"/>
              <a:t>Appreciation</a:t>
            </a:r>
            <a:endParaRPr sz="29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78"/>
          <p:cNvGrpSpPr/>
          <p:nvPr/>
        </p:nvGrpSpPr>
        <p:grpSpPr>
          <a:xfrm>
            <a:off x="457200" y="1524000"/>
            <a:ext cx="8043852" cy="2557464"/>
            <a:chOff x="414350" y="2547937"/>
            <a:chExt cx="8043852" cy="2557464"/>
          </a:xfrm>
        </p:grpSpPr>
        <p:pic>
          <p:nvPicPr>
            <p:cNvPr id="527" name="Google Shape;527;p78"/>
            <p:cNvPicPr preferRelativeResize="0"/>
            <p:nvPr/>
          </p:nvPicPr>
          <p:blipFill rotWithShape="1">
            <a:blip r:embed="rId3">
              <a:alphaModFix/>
            </a:blip>
            <a:srcRect t="17725" b="17725"/>
            <a:stretch/>
          </p:blipFill>
          <p:spPr>
            <a:xfrm>
              <a:off x="414350" y="2569363"/>
              <a:ext cx="3895719" cy="251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78"/>
            <p:cNvPicPr preferRelativeResize="0"/>
            <p:nvPr/>
          </p:nvPicPr>
          <p:blipFill rotWithShape="1">
            <a:blip r:embed="rId4">
              <a:alphaModFix/>
            </a:blip>
            <a:srcRect l="3288" r="3279"/>
            <a:stretch/>
          </p:blipFill>
          <p:spPr>
            <a:xfrm>
              <a:off x="4876800" y="2547937"/>
              <a:ext cx="3581402" cy="2557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78"/>
            <p:cNvSpPr txBox="1"/>
            <p:nvPr/>
          </p:nvSpPr>
          <p:spPr>
            <a:xfrm>
              <a:off x="6195900" y="4812888"/>
              <a:ext cx="2262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Photo by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Habib Dadkhah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on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78"/>
            <p:cNvSpPr txBox="1"/>
            <p:nvPr/>
          </p:nvSpPr>
          <p:spPr>
            <a:xfrm>
              <a:off x="2047750" y="4791463"/>
              <a:ext cx="2262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Photo by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National Cancer Institute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on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“If you build it, they won’t come”</a:t>
            </a:r>
            <a:endParaRPr sz="4000" dirty="0"/>
          </a:p>
        </p:txBody>
      </p:sp>
      <p:sp>
        <p:nvSpPr>
          <p:cNvPr id="532" name="Google Shape;532;p78"/>
          <p:cNvSpPr txBox="1"/>
          <p:nvPr/>
        </p:nvSpPr>
        <p:spPr>
          <a:xfrm>
            <a:off x="419100" y="1621632"/>
            <a:ext cx="38862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78"/>
          <p:cNvSpPr txBox="1"/>
          <p:nvPr/>
        </p:nvSpPr>
        <p:spPr>
          <a:xfrm>
            <a:off x="4876800" y="1524000"/>
            <a:ext cx="3581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7E5F75-7029-42CF-ACA7-ECF209B0A2A5}"/>
              </a:ext>
            </a:extLst>
          </p:cNvPr>
          <p:cNvSpPr txBox="1"/>
          <p:nvPr/>
        </p:nvSpPr>
        <p:spPr>
          <a:xfrm>
            <a:off x="1702676" y="4678745"/>
            <a:ext cx="63482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Shapiro J, McDonald T. Supporting clinicians during Covid-19 and beyond — learning from past failures and envisioning new strategies NEJM/ Oct 2020</a:t>
            </a:r>
          </a:p>
        </p:txBody>
      </p:sp>
    </p:spTree>
    <p:extLst>
      <p:ext uri="{BB962C8B-B14F-4D97-AF65-F5344CB8AC3E}">
        <p14:creationId xmlns:p14="http://schemas.microsoft.com/office/powerpoint/2010/main" val="2561971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80"/>
          <p:cNvGrpSpPr/>
          <p:nvPr/>
        </p:nvGrpSpPr>
        <p:grpSpPr>
          <a:xfrm>
            <a:off x="4981575" y="1676399"/>
            <a:ext cx="3933826" cy="1706023"/>
            <a:chOff x="4981575" y="1676399"/>
            <a:chExt cx="3933826" cy="1706023"/>
          </a:xfrm>
        </p:grpSpPr>
        <p:pic>
          <p:nvPicPr>
            <p:cNvPr id="545" name="Google Shape;545;p80"/>
            <p:cNvPicPr preferRelativeResize="0"/>
            <p:nvPr/>
          </p:nvPicPr>
          <p:blipFill rotWithShape="1">
            <a:blip r:embed="rId3">
              <a:alphaModFix/>
            </a:blip>
            <a:srcRect t="21560" b="49527"/>
            <a:stretch/>
          </p:blipFill>
          <p:spPr>
            <a:xfrm>
              <a:off x="4981575" y="1676399"/>
              <a:ext cx="3933826" cy="1706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6" name="Google Shape;546;p80"/>
            <p:cNvSpPr txBox="1"/>
            <p:nvPr/>
          </p:nvSpPr>
          <p:spPr>
            <a:xfrm>
              <a:off x="6653100" y="3074625"/>
              <a:ext cx="2262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Photo by 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Ellie Burgin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from </a:t>
              </a:r>
              <a:r>
                <a:rPr lang="en-US" sz="700" b="0" i="0" u="none" strike="noStrike" cap="none">
                  <a:solidFill>
                    <a:srgbClr val="FFFFFF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Pexels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7" name="Google Shape;547;p8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Barriers</a:t>
            </a:r>
            <a:r>
              <a:rPr lang="en-US" sz="4000"/>
              <a:t> to seeking support</a:t>
            </a:r>
            <a:endParaRPr/>
          </a:p>
        </p:txBody>
      </p:sp>
      <p:sp>
        <p:nvSpPr>
          <p:cNvPr id="548" name="Google Shape;548;p80"/>
          <p:cNvSpPr txBox="1">
            <a:spLocks noGrp="1"/>
          </p:cNvSpPr>
          <p:nvPr>
            <p:ph type="body" idx="1"/>
          </p:nvPr>
        </p:nvSpPr>
        <p:spPr>
          <a:xfrm>
            <a:off x="685800" y="1371601"/>
            <a:ext cx="8229600" cy="53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/>
              <a:t>Lack of time (89%)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/>
              <a:t>Stigma (77%)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/>
              <a:t>Lack of confidentiality (79%)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/>
              <a:t>Access (67%)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Hu Y, et al. </a:t>
            </a:r>
            <a:r>
              <a:rPr lang="en-US" sz="2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JAMA Surg 2012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1"/>
          <p:cNvSpPr txBox="1">
            <a:spLocks noGrp="1"/>
          </p:cNvSpPr>
          <p:nvPr>
            <p:ph type="title"/>
          </p:nvPr>
        </p:nvSpPr>
        <p:spPr>
          <a:xfrm>
            <a:off x="548640" y="101918"/>
            <a:ext cx="8229600" cy="9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Barriers to Getting Support</a:t>
            </a:r>
            <a:endParaRPr/>
          </a:p>
        </p:txBody>
      </p:sp>
      <p:sp>
        <p:nvSpPr>
          <p:cNvPr id="554" name="Google Shape;554;p81"/>
          <p:cNvSpPr txBox="1">
            <a:spLocks noGrp="1"/>
          </p:cNvSpPr>
          <p:nvPr>
            <p:ph type="body" idx="1"/>
          </p:nvPr>
        </p:nvSpPr>
        <p:spPr>
          <a:xfrm>
            <a:off x="457200" y="998220"/>
            <a:ext cx="8229600" cy="57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We are strong, and strong means denying our own needs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Culture of silence: isolation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Our physical, mental and emotional needs are unimportant as they pale in comparison to our patients’, families’ communities’ and colleagues’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rgbClr val="FFFF00"/>
                </a:solidFill>
              </a:rPr>
              <a:t>Self-care and self-compassion are selfish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22e637414e_0_51"/>
          <p:cNvSpPr txBox="1">
            <a:spLocks noGrp="1"/>
          </p:cNvSpPr>
          <p:nvPr>
            <p:ph type="ctrTitle" idx="4294967295"/>
          </p:nvPr>
        </p:nvSpPr>
        <p:spPr>
          <a:xfrm>
            <a:off x="777240" y="53861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Peer Support ideally is </a:t>
            </a:r>
            <a:br>
              <a:rPr lang="en-US"/>
            </a:br>
            <a:r>
              <a:rPr lang="en-US" i="1"/>
              <a:t>Reach Out </a:t>
            </a:r>
            <a:r>
              <a:rPr lang="en-US"/>
              <a:t>and </a:t>
            </a:r>
            <a:r>
              <a:rPr lang="en-US" i="1"/>
              <a:t>Proactive</a:t>
            </a:r>
            <a:endParaRPr i="1"/>
          </a:p>
        </p:txBody>
      </p:sp>
      <p:sp>
        <p:nvSpPr>
          <p:cNvPr id="560" name="Google Shape;560;g122e637414e_0_51"/>
          <p:cNvSpPr txBox="1">
            <a:spLocks noGrp="1"/>
          </p:cNvSpPr>
          <p:nvPr>
            <p:ph type="subTitle" idx="4294967295"/>
          </p:nvPr>
        </p:nvSpPr>
        <p:spPr>
          <a:xfrm>
            <a:off x="1463040" y="2184956"/>
            <a:ext cx="6400800" cy="4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/>
              <a:t>Unfair to put burden on individual clinicians to seek help</a:t>
            </a:r>
            <a:endParaRPr dirty="0"/>
          </a:p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/>
              <a:t>Don’t wait until clinicians manifest stress</a:t>
            </a:r>
            <a:endParaRPr dirty="0"/>
          </a:p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dirty="0">
                <a:solidFill>
                  <a:srgbClr val="FFFFFF"/>
                </a:solidFill>
              </a:rPr>
              <a:t>Integrate into current clinical  processes/culture</a:t>
            </a:r>
            <a:endParaRPr dirty="0"/>
          </a:p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dirty="0"/>
          </a:p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11324A-F5C2-4CEE-B8DC-2135EA3BB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Vulnerability = Courage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ACB48C0-95FC-4E85-AFBA-0D2C9161A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Integrate that into every aspect of what we do</a:t>
            </a:r>
          </a:p>
        </p:txBody>
      </p:sp>
    </p:spTree>
    <p:extLst>
      <p:ext uri="{BB962C8B-B14F-4D97-AF65-F5344CB8AC3E}">
        <p14:creationId xmlns:p14="http://schemas.microsoft.com/office/powerpoint/2010/main" val="578911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48"/>
          <p:cNvPicPr preferRelativeResize="0"/>
          <p:nvPr/>
        </p:nvPicPr>
        <p:blipFill rotWithShape="1">
          <a:blip r:embed="rId3">
            <a:alphaModFix/>
          </a:blip>
          <a:srcRect t="20048" r="11038" b="12171"/>
          <a:stretch/>
        </p:blipFill>
        <p:spPr>
          <a:xfrm>
            <a:off x="20" y="1600200"/>
            <a:ext cx="9143979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8"/>
          <p:cNvSpPr txBox="1"/>
          <p:nvPr/>
        </p:nvSpPr>
        <p:spPr>
          <a:xfrm>
            <a:off x="6881700" y="5867400"/>
            <a:ext cx="226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800" b="0" i="0" u="none" strike="noStrike" cap="none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KaLisa Veer</a:t>
            </a:r>
            <a:r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800" b="0" i="0" u="none" strike="noStrike" cap="none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8"/>
          <p:cNvSpPr txBox="1">
            <a:spLocks noGrp="1"/>
          </p:cNvSpPr>
          <p:nvPr>
            <p:ph type="sldNum" idx="12"/>
          </p:nvPr>
        </p:nvSpPr>
        <p:spPr>
          <a:xfrm>
            <a:off x="6779172" y="6476999"/>
            <a:ext cx="106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537" name="Google Shape;537;p48"/>
          <p:cNvSpPr/>
          <p:nvPr/>
        </p:nvSpPr>
        <p:spPr>
          <a:xfrm>
            <a:off x="105104" y="1072055"/>
            <a:ext cx="4090800" cy="4795345"/>
          </a:xfrm>
          <a:prstGeom prst="rect">
            <a:avLst/>
          </a:prstGeom>
          <a:solidFill>
            <a:schemeClr val="accent1"/>
          </a:solidFill>
          <a:ln w="127000" cap="sq" cmpd="thinThick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8"/>
          <p:cNvSpPr txBox="1"/>
          <p:nvPr/>
        </p:nvSpPr>
        <p:spPr>
          <a:xfrm>
            <a:off x="304800" y="26626"/>
            <a:ext cx="5715000" cy="113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500" b="1" i="1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When should we offer peer support?</a:t>
            </a:r>
            <a:endParaRPr sz="4400" b="1" i="1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48"/>
          <p:cNvSpPr txBox="1"/>
          <p:nvPr/>
        </p:nvSpPr>
        <p:spPr>
          <a:xfrm>
            <a:off x="304799" y="1164021"/>
            <a:ext cx="4090800" cy="3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Adverse events</a:t>
            </a:r>
            <a:endParaRPr sz="2400" dirty="0"/>
          </a:p>
          <a:p>
            <a:pPr marL="342900" indent="-342900">
              <a:lnSpc>
                <a:spcPct val="80000"/>
              </a:lnSpc>
              <a:spcBef>
                <a:spcPts val="420"/>
              </a:spcBef>
              <a:buClr>
                <a:srgbClr val="FFFFFF"/>
              </a:buClr>
              <a:buSzPts val="21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 with patients after AE (disclosure/apology)</a:t>
            </a: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420"/>
              </a:spcBef>
              <a:buClr>
                <a:srgbClr val="FFFFFF"/>
              </a:buClr>
              <a:buSzPts val="21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Emotionally stressful patient outcomes</a:t>
            </a:r>
          </a:p>
          <a:p>
            <a:pPr marL="342900" indent="-342900">
              <a:lnSpc>
                <a:spcPct val="80000"/>
              </a:lnSpc>
              <a:spcBef>
                <a:spcPts val="420"/>
              </a:spcBef>
              <a:buClr>
                <a:srgbClr val="FFFFFF"/>
              </a:buClr>
              <a:buSzPts val="21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Lawsuit</a:t>
            </a:r>
            <a:endParaRPr lang="en-US"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80000"/>
              </a:lnSpc>
              <a:spcBef>
                <a:spcPts val="420"/>
              </a:spcBef>
              <a:buClr>
                <a:srgbClr val="FFFFFF"/>
              </a:buClr>
              <a:buSzPts val="21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Chronic stress </a:t>
            </a:r>
          </a:p>
          <a:p>
            <a:pPr marL="342900" indent="-342900">
              <a:lnSpc>
                <a:spcPct val="80000"/>
              </a:lnSpc>
              <a:spcBef>
                <a:spcPts val="420"/>
              </a:spcBef>
              <a:buClr>
                <a:srgbClr val="FFFFFF"/>
              </a:buClr>
              <a:buSzPts val="21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Being bullied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Patient complaints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NPDB report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Patient aggression: physical, verbal, social media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0"/>
          <p:cNvSpPr txBox="1">
            <a:spLocks noGrp="1"/>
          </p:cNvSpPr>
          <p:nvPr>
            <p:ph type="title"/>
          </p:nvPr>
        </p:nvSpPr>
        <p:spPr>
          <a:xfrm>
            <a:off x="0" y="914400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Peer support: </a:t>
            </a:r>
            <a:br>
              <a:rPr lang="en-US"/>
            </a:br>
            <a:r>
              <a:rPr lang="en-US"/>
              <a:t>A powerful culture change tool</a:t>
            </a:r>
            <a:endParaRPr/>
          </a:p>
        </p:txBody>
      </p:sp>
      <p:sp>
        <p:nvSpPr>
          <p:cNvPr id="724" name="Google Shape;724;p40"/>
          <p:cNvSpPr txBox="1">
            <a:spLocks noGrp="1"/>
          </p:cNvSpPr>
          <p:nvPr>
            <p:ph type="sldNum" idx="12"/>
          </p:nvPr>
        </p:nvSpPr>
        <p:spPr>
          <a:xfrm>
            <a:off x="6057900" y="5612607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37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25" name="Google Shape;725;p40"/>
          <p:cNvSpPr/>
          <p:nvPr/>
        </p:nvSpPr>
        <p:spPr>
          <a:xfrm>
            <a:off x="1143000" y="5143501"/>
            <a:ext cx="6858000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B85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0FB85"/>
                </a:solidFill>
                <a:latin typeface="Arial"/>
                <a:ea typeface="Arial"/>
                <a:cs typeface="Arial"/>
                <a:sym typeface="Arial"/>
              </a:rPr>
              <a:t>Helps us show up with compassion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B85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0FB85"/>
                </a:solidFill>
                <a:latin typeface="Arial"/>
                <a:ea typeface="Arial"/>
                <a:cs typeface="Arial"/>
                <a:sym typeface="Arial"/>
              </a:rPr>
              <a:t>for our patients, each other and ourselves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26" name="Google Shape;726;p40"/>
          <p:cNvGraphicFramePr/>
          <p:nvPr/>
        </p:nvGraphicFramePr>
        <p:xfrm>
          <a:off x="428625" y="198833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{43DA01C5-511B-4B50-932D-2C2956B892E0}</a:tableStyleId>
              </a:tblPr>
              <a:tblGrid>
                <a:gridCol w="437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Shame and blame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D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D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Promotes Just Culture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</a:rPr>
                        <a:t>Personal invulnerability</a:t>
                      </a:r>
                      <a:endParaRPr sz="1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99CCFF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9CCFF"/>
                          </a:solidFill>
                        </a:rPr>
                        <a:t>  </a:t>
                      </a: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</a:rPr>
                        <a:t>Human factors</a:t>
                      </a:r>
                      <a:endParaRPr sz="14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99CCFF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</a:rPr>
                        <a:t>Expectation of emotional denial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D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D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</a:rPr>
                        <a:t>  Normalizes reactions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D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</a:rPr>
                        <a:t>Isolation</a:t>
                      </a:r>
                      <a:endParaRPr sz="1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99CCFF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9CCFF"/>
                          </a:solidFill>
                        </a:rPr>
                        <a:t>  </a:t>
                      </a: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</a:rPr>
                        <a:t>Community/solidarity</a:t>
                      </a:r>
                      <a:endParaRPr sz="14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99CCFF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</a:rPr>
                        <a:t>Self care is selfish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2"/>
                          </a:solidFill>
                        </a:rPr>
                        <a:t>Gets you back to what you do well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" name="Google Shape;727;p40"/>
          <p:cNvSpPr/>
          <p:nvPr/>
        </p:nvSpPr>
        <p:spPr>
          <a:xfrm>
            <a:off x="4381500" y="2159787"/>
            <a:ext cx="3429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FB85"/>
          </a:solidFill>
          <a:ln w="25400" cap="flat" cmpd="sng">
            <a:solidFill>
              <a:srgbClr val="254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0"/>
          <p:cNvSpPr/>
          <p:nvPr/>
        </p:nvSpPr>
        <p:spPr>
          <a:xfrm>
            <a:off x="4381500" y="2743833"/>
            <a:ext cx="3429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FB85"/>
          </a:solidFill>
          <a:ln w="25400" cap="flat" cmpd="sng">
            <a:solidFill>
              <a:srgbClr val="254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40"/>
          <p:cNvSpPr/>
          <p:nvPr/>
        </p:nvSpPr>
        <p:spPr>
          <a:xfrm>
            <a:off x="4381500" y="3359937"/>
            <a:ext cx="3429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FB85"/>
          </a:solidFill>
          <a:ln w="25400" cap="flat" cmpd="sng">
            <a:solidFill>
              <a:srgbClr val="254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40"/>
          <p:cNvSpPr/>
          <p:nvPr/>
        </p:nvSpPr>
        <p:spPr>
          <a:xfrm>
            <a:off x="4381500" y="3988587"/>
            <a:ext cx="3429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FB85"/>
          </a:solidFill>
          <a:ln w="25400" cap="flat" cmpd="sng">
            <a:solidFill>
              <a:srgbClr val="254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40"/>
          <p:cNvSpPr/>
          <p:nvPr/>
        </p:nvSpPr>
        <p:spPr>
          <a:xfrm>
            <a:off x="4381500" y="4629150"/>
            <a:ext cx="3429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FB85"/>
          </a:solidFill>
          <a:ln w="25400" cap="flat" cmpd="sng">
            <a:solidFill>
              <a:srgbClr val="254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00"/>
                </a:solidFill>
              </a:rPr>
              <a:t>Not Victims</a:t>
            </a:r>
            <a:endParaRPr/>
          </a:p>
        </p:txBody>
      </p:sp>
      <p:sp>
        <p:nvSpPr>
          <p:cNvPr id="746" name="Google Shape;746;p41"/>
          <p:cNvSpPr txBox="1">
            <a:spLocks noGrp="1"/>
          </p:cNvSpPr>
          <p:nvPr>
            <p:ph type="body" idx="1"/>
          </p:nvPr>
        </p:nvSpPr>
        <p:spPr>
          <a:xfrm>
            <a:off x="457200" y="1371599"/>
            <a:ext cx="8229600" cy="50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5888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“we are not victims of that world, we are its co-creators.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    …source of awesome responsibility…and profound hope for change.”</a:t>
            </a:r>
            <a:endParaRPr sz="1500"/>
          </a:p>
          <a:p>
            <a:pPr marL="342900" lvl="0" indent="-3429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/>
          </a:p>
          <a:p>
            <a:pPr marL="342900" lvl="0" indent="-3429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/>
              <a:t>Palmer, P. </a:t>
            </a:r>
            <a:r>
              <a:rPr lang="en-US" sz="2000" u="sng"/>
              <a:t>Let Your Life Speak</a:t>
            </a:r>
            <a:r>
              <a:rPr lang="en-US" sz="2000"/>
              <a:t>, Jossey-Bass, </a:t>
            </a:r>
            <a:br>
              <a:rPr lang="en-US" sz="2000"/>
            </a:br>
            <a:r>
              <a:rPr lang="en-US" sz="2000"/>
              <a:t>San Francisco, CA, 2001.</a:t>
            </a:r>
            <a:endParaRPr/>
          </a:p>
        </p:txBody>
      </p:sp>
      <p:sp>
        <p:nvSpPr>
          <p:cNvPr id="747" name="Google Shape;747;p41"/>
          <p:cNvSpPr txBox="1"/>
          <p:nvPr/>
        </p:nvSpPr>
        <p:spPr>
          <a:xfrm>
            <a:off x="0" y="4742597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1" u="none" strike="noStrike" cap="none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8"/>
          <p:cNvSpPr txBox="1">
            <a:spLocks noGrp="1"/>
          </p:cNvSpPr>
          <p:nvPr>
            <p:ph type="title"/>
          </p:nvPr>
        </p:nvSpPr>
        <p:spPr>
          <a:xfrm>
            <a:off x="457200" y="7510"/>
            <a:ext cx="8229600" cy="17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3" name="Google Shape;753;p98"/>
          <p:cNvSpPr txBox="1">
            <a:spLocks noGrp="1"/>
          </p:cNvSpPr>
          <p:nvPr>
            <p:ph type="body" idx="1"/>
          </p:nvPr>
        </p:nvSpPr>
        <p:spPr>
          <a:xfrm>
            <a:off x="662683" y="309411"/>
            <a:ext cx="8229600" cy="629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9EFFFF"/>
                </a:solidFill>
              </a:rPr>
              <a:t>Zandashe L’Orelia Brown </a:t>
            </a:r>
            <a:endParaRPr sz="300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9EFFFF"/>
                </a:solidFill>
              </a:rPr>
              <a:t>(twitter – May 18, 2021) </a:t>
            </a:r>
            <a:endParaRPr sz="300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I dream of never being called resilient again in my life.</a:t>
            </a:r>
            <a:endParaRPr sz="300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I’m exhausted by strength.  I want support.  I want softness.  I want ease.  I want to be amongst kin.  Not patted on the back for how well I take a hit.  Or for how many.</a:t>
            </a:r>
            <a:endParaRPr sz="300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Instead of hearing “You are one of the most resilient people I know,” I want to hear “You are so loved.” “You are so cared for.”  “You are genuinely covered.”</a:t>
            </a:r>
            <a:endParaRPr sz="3000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br>
              <a:rPr lang="en-US"/>
            </a:br>
            <a:endParaRPr/>
          </a:p>
        </p:txBody>
      </p:sp>
      <p:sp>
        <p:nvSpPr>
          <p:cNvPr id="243" name="Google Shape;243;p66"/>
          <p:cNvSpPr txBox="1">
            <a:spLocks noGrp="1"/>
          </p:cNvSpPr>
          <p:nvPr>
            <p:ph type="body" idx="4294967295"/>
          </p:nvPr>
        </p:nvSpPr>
        <p:spPr>
          <a:xfrm>
            <a:off x="457200" y="245250"/>
            <a:ext cx="8229600" cy="5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  </a:t>
            </a: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    For many years, our system has treated     </a:t>
            </a: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       us as an inexhaustible resource – </a:t>
            </a: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    ignoring our physical/mental/emotional </a:t>
            </a: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                            health</a:t>
            </a: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              We have internalized this</a:t>
            </a: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  <a:p>
            <a:pPr marL="11270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br>
              <a:rPr lang="en-US"/>
            </a:br>
            <a:endParaRPr/>
          </a:p>
        </p:txBody>
      </p:sp>
      <p:pic>
        <p:nvPicPr>
          <p:cNvPr id="244" name="Google Shape;244;p66"/>
          <p:cNvPicPr preferRelativeResize="0"/>
          <p:nvPr/>
        </p:nvPicPr>
        <p:blipFill rotWithShape="1">
          <a:blip r:embed="rId3">
            <a:alphaModFix/>
          </a:blip>
          <a:srcRect t="29207" b="29211"/>
          <a:stretch/>
        </p:blipFill>
        <p:spPr>
          <a:xfrm>
            <a:off x="1632711" y="274652"/>
            <a:ext cx="5878582" cy="28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6"/>
          <p:cNvSpPr txBox="1"/>
          <p:nvPr/>
        </p:nvSpPr>
        <p:spPr>
          <a:xfrm>
            <a:off x="5728100" y="2808525"/>
            <a:ext cx="1783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-US" sz="700" b="0" i="0" u="sng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</a:t>
            </a:r>
            <a:r>
              <a:rPr lang="en-US" sz="7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-US" sz="700" b="0" i="0" u="sng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47be83f1b_0_105"/>
          <p:cNvSpPr txBox="1">
            <a:spLocks noGrp="1"/>
          </p:cNvSpPr>
          <p:nvPr>
            <p:ph type="body" idx="1"/>
          </p:nvPr>
        </p:nvSpPr>
        <p:spPr>
          <a:xfrm>
            <a:off x="274320" y="269240"/>
            <a:ext cx="8229600" cy="163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Reflection on Emotional Stressors</a:t>
            </a:r>
            <a:endParaRPr dirty="0"/>
          </a:p>
          <a:p>
            <a:pPr marL="34290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1" dirty="0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1" dirty="0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1" dirty="0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1" dirty="0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i="1" dirty="0">
                <a:latin typeface="Calibri"/>
                <a:ea typeface="Calibri"/>
                <a:cs typeface="Calibri"/>
                <a:sym typeface="Calibri"/>
              </a:rPr>
              <a:t>Think of a particularly stressful event or circumstance in your professional life. What were some of the emotions you remember feeling?</a:t>
            </a:r>
            <a:endParaRPr dirty="0"/>
          </a:p>
        </p:txBody>
      </p:sp>
      <p:pic>
        <p:nvPicPr>
          <p:cNvPr id="210" name="Google Shape;210;g747be83f1b_0_105" descr="reflection man on brid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409" y="2306318"/>
            <a:ext cx="5486399" cy="2415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48"/>
          <p:cNvPicPr preferRelativeResize="0"/>
          <p:nvPr/>
        </p:nvPicPr>
        <p:blipFill rotWithShape="1">
          <a:blip r:embed="rId3">
            <a:alphaModFix/>
          </a:blip>
          <a:srcRect t="20048" r="11038" b="12171"/>
          <a:stretch/>
        </p:blipFill>
        <p:spPr>
          <a:xfrm>
            <a:off x="20" y="1600200"/>
            <a:ext cx="9143979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8"/>
          <p:cNvSpPr txBox="1"/>
          <p:nvPr/>
        </p:nvSpPr>
        <p:spPr>
          <a:xfrm>
            <a:off x="6881700" y="5867400"/>
            <a:ext cx="226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KaLisa Veer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8"/>
          <p:cNvSpPr txBox="1">
            <a:spLocks noGrp="1"/>
          </p:cNvSpPr>
          <p:nvPr>
            <p:ph type="sldNum" idx="12"/>
          </p:nvPr>
        </p:nvSpPr>
        <p:spPr>
          <a:xfrm>
            <a:off x="6779172" y="6476999"/>
            <a:ext cx="106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7" name="Google Shape;537;p48"/>
          <p:cNvSpPr/>
          <p:nvPr/>
        </p:nvSpPr>
        <p:spPr>
          <a:xfrm>
            <a:off x="105104" y="1072055"/>
            <a:ext cx="4090800" cy="4795345"/>
          </a:xfrm>
          <a:prstGeom prst="rect">
            <a:avLst/>
          </a:prstGeom>
          <a:solidFill>
            <a:schemeClr val="accent1"/>
          </a:solidFill>
          <a:ln w="127000" cap="sq" cmpd="thinThick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8"/>
          <p:cNvSpPr txBox="1"/>
          <p:nvPr/>
        </p:nvSpPr>
        <p:spPr>
          <a:xfrm>
            <a:off x="304800" y="26626"/>
            <a:ext cx="5715000" cy="113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4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48"/>
          <p:cNvSpPr txBox="1"/>
          <p:nvPr/>
        </p:nvSpPr>
        <p:spPr>
          <a:xfrm>
            <a:off x="304799" y="1164021"/>
            <a:ext cx="4090800" cy="3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Adverse events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Communication with patients after AE (disclosure/apology)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Emotionally stressful patient outcomes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Lawsuit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Chronic stress </a:t>
            </a:r>
            <a:endParaRPr lang="en-US" sz="2400" dirty="0">
              <a:solidFill>
                <a:srgbClr val="FFFFF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Being bullied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Patient complaints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NPDB report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Patient aggression: physical, verbal, social media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77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47be83f1b_0_105"/>
          <p:cNvSpPr txBox="1">
            <a:spLocks noGrp="1"/>
          </p:cNvSpPr>
          <p:nvPr>
            <p:ph type="body" idx="1"/>
          </p:nvPr>
        </p:nvSpPr>
        <p:spPr>
          <a:xfrm>
            <a:off x="274320" y="26924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Reflection on Emotional Impact of Errors</a:t>
            </a:r>
            <a:endParaRPr dirty="0"/>
          </a:p>
          <a:p>
            <a:pPr marL="34290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1" dirty="0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1" dirty="0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1" dirty="0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1" dirty="0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i="1" dirty="0">
                <a:latin typeface="Calibri"/>
                <a:ea typeface="Calibri"/>
                <a:cs typeface="Calibri"/>
                <a:sym typeface="Calibri"/>
              </a:rPr>
              <a:t>What are some of the emotions that you experienced after you realized you’d be part of making an medical error? </a:t>
            </a:r>
            <a:endParaRPr dirty="0"/>
          </a:p>
        </p:txBody>
      </p:sp>
      <p:pic>
        <p:nvPicPr>
          <p:cNvPr id="210" name="Google Shape;210;g747be83f1b_0_105" descr="reflection man on brid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920" y="2532290"/>
            <a:ext cx="5486399" cy="2415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1"/>
          <p:cNvGrpSpPr/>
          <p:nvPr/>
        </p:nvGrpSpPr>
        <p:grpSpPr>
          <a:xfrm>
            <a:off x="3962400" y="2362200"/>
            <a:ext cx="3276600" cy="2730850"/>
            <a:chOff x="3962400" y="2362200"/>
            <a:chExt cx="3276600" cy="2730850"/>
          </a:xfrm>
        </p:grpSpPr>
        <p:pic>
          <p:nvPicPr>
            <p:cNvPr id="275" name="Google Shape;275;p11"/>
            <p:cNvPicPr preferRelativeResize="0"/>
            <p:nvPr/>
          </p:nvPicPr>
          <p:blipFill rotWithShape="1">
            <a:blip r:embed="rId3">
              <a:alphaModFix/>
            </a:blip>
            <a:srcRect l="6855" t="13073" b="35172"/>
            <a:stretch/>
          </p:blipFill>
          <p:spPr>
            <a:xfrm>
              <a:off x="3962400" y="2362200"/>
              <a:ext cx="3276600" cy="2730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11"/>
            <p:cNvSpPr txBox="1"/>
            <p:nvPr/>
          </p:nvSpPr>
          <p:spPr>
            <a:xfrm>
              <a:off x="4976700" y="4800550"/>
              <a:ext cx="2262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Jonathan Borba</a:t>
              </a:r>
              <a:r>
                <a:rPr lang="en-US" sz="700" b="0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-US" sz="700" b="0" i="0" u="sng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Unsplash</a:t>
              </a: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folHlink"/>
                </a:solidFill>
              </a:rPr>
              <a:t>Emotional impact of 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errors on clinicians</a:t>
            </a:r>
            <a:endParaRPr/>
          </a:p>
        </p:txBody>
      </p:sp>
      <p:sp>
        <p:nvSpPr>
          <p:cNvPr id="278" name="Google Shape;278;p11"/>
          <p:cNvSpPr txBox="1">
            <a:spLocks noGrp="1"/>
          </p:cNvSpPr>
          <p:nvPr>
            <p:ph type="body" idx="4294967295"/>
          </p:nvPr>
        </p:nvSpPr>
        <p:spPr>
          <a:xfrm>
            <a:off x="264200" y="1898825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Char char="•"/>
            </a:pPr>
            <a:r>
              <a:rPr lang="en-US" i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Sadness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Char char="•"/>
            </a:pPr>
            <a:r>
              <a:rPr lang="en-US" i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Shame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Char char="–"/>
            </a:pPr>
            <a:r>
              <a:rPr lang="en-US" i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Self-doubt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Fear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Anger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Isolation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0827-F82C-703F-7B7D-4125A9EB4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raise your hand if you have never doubted yourself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AB690-554C-3D79-56AB-850A6104D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04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1364</Words>
  <Application>Microsoft Office PowerPoint</Application>
  <PresentationFormat>On-screen Show (4:3)</PresentationFormat>
  <Paragraphs>240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Roboto</vt:lpstr>
      <vt:lpstr>Arial Black</vt:lpstr>
      <vt:lpstr>Times New Roman</vt:lpstr>
      <vt:lpstr>Calibri</vt:lpstr>
      <vt:lpstr>Arial</vt:lpstr>
      <vt:lpstr>Ubuntu</vt:lpstr>
      <vt:lpstr>Default Design</vt:lpstr>
      <vt:lpstr>  Peer Support: Key to sustaining our wellbeing 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Emotional impact of  errors on clinicians</vt:lpstr>
      <vt:lpstr>Please raise your hand if you have never doubted yourself</vt:lpstr>
      <vt:lpstr>Helmreich’s observations:  Similarity between medicine and aviation</vt:lpstr>
      <vt:lpstr> “Healthcare Heroes”</vt:lpstr>
      <vt:lpstr> Culture of Medicine</vt:lpstr>
      <vt:lpstr>Emotional impact of  errors on clinicians</vt:lpstr>
      <vt:lpstr>Fantasy</vt:lpstr>
      <vt:lpstr>PowerPoint Presentation</vt:lpstr>
      <vt:lpstr>Internal and external regulatory judgment and punishment</vt:lpstr>
      <vt:lpstr>Communication &amp; Resolution Programs (CRPs)</vt:lpstr>
      <vt:lpstr>Emotional impact of  errors on clinicians</vt:lpstr>
      <vt:lpstr>Normal reactions to abnormal events </vt:lpstr>
      <vt:lpstr>But sometimes recovery is thwarted…</vt:lpstr>
      <vt:lpstr>PowerPoint Presentation</vt:lpstr>
      <vt:lpstr>U.S. vs. UK: MDs and RNs</vt:lpstr>
      <vt:lpstr>Burnout and Depression</vt:lpstr>
      <vt:lpstr>PowerPoint Presentation</vt:lpstr>
      <vt:lpstr>Suicidal ideation in MD’s correlates with recent errors</vt:lpstr>
      <vt:lpstr>So, how do we facilitate coping and resilience?</vt:lpstr>
      <vt:lpstr>Sources of support </vt:lpstr>
      <vt:lpstr>Factors associated with resilience after adverse events</vt:lpstr>
      <vt:lpstr>Support Spectrum</vt:lpstr>
      <vt:lpstr>Peer Support Principles</vt:lpstr>
      <vt:lpstr>“If you build it, they won’t come”</vt:lpstr>
      <vt:lpstr>Barriers to seeking support</vt:lpstr>
      <vt:lpstr>Barriers to Getting Support</vt:lpstr>
      <vt:lpstr>Peer Support ideally is  Reach Out and Proactive</vt:lpstr>
      <vt:lpstr>Vulnerability = Courage</vt:lpstr>
      <vt:lpstr>PowerPoint Presentation</vt:lpstr>
      <vt:lpstr>Peer support:  A powerful culture change tool</vt:lpstr>
      <vt:lpstr>Not Victims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Creating a Culture of Trust and Wellbeing: Peer support </dc:title>
  <dc:creator>Jo Shapiro</dc:creator>
  <cp:lastModifiedBy>Mason, Heather R. (Heather)</cp:lastModifiedBy>
  <cp:revision>51</cp:revision>
  <dcterms:created xsi:type="dcterms:W3CDTF">2020-12-03T21:27:19Z</dcterms:created>
  <dcterms:modified xsi:type="dcterms:W3CDTF">2023-07-21T16:57:14Z</dcterms:modified>
</cp:coreProperties>
</file>